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5"/>
  </p:notesMasterIdLst>
  <p:sldIdLst>
    <p:sldId id="256" r:id="rId4"/>
    <p:sldId id="258" r:id="rId5"/>
    <p:sldId id="260" r:id="rId6"/>
    <p:sldId id="261" r:id="rId7"/>
    <p:sldId id="263" r:id="rId8"/>
    <p:sldId id="286" r:id="rId9"/>
    <p:sldId id="301" r:id="rId10"/>
    <p:sldId id="305" r:id="rId11"/>
    <p:sldId id="285" r:id="rId12"/>
    <p:sldId id="293" r:id="rId13"/>
    <p:sldId id="295" r:id="rId14"/>
    <p:sldId id="296" r:id="rId15"/>
    <p:sldId id="299" r:id="rId16"/>
    <p:sldId id="302" r:id="rId17"/>
    <p:sldId id="303" r:id="rId18"/>
    <p:sldId id="304" r:id="rId19"/>
    <p:sldId id="289" r:id="rId20"/>
    <p:sldId id="291" r:id="rId21"/>
    <p:sldId id="292" r:id="rId22"/>
    <p:sldId id="294" r:id="rId23"/>
    <p:sldId id="269"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B1B"/>
    <a:srgbClr val="A29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1435" autoAdjust="0"/>
  </p:normalViewPr>
  <p:slideViewPr>
    <p:cSldViewPr>
      <p:cViewPr>
        <p:scale>
          <a:sx n="120" d="100"/>
          <a:sy n="120" d="100"/>
        </p:scale>
        <p:origin x="418" y="106"/>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0C50C-F46C-8A4B-8A41-6A6FBB958D92}" type="datetimeFigureOut">
              <a:rPr lang="en-US" smtClean="0"/>
              <a:t>10/19/2021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3D443-CBAC-934A-8506-FB4DF260D863}" type="slidenum">
              <a:rPr lang="en-US" smtClean="0"/>
              <a:t>‹#›</a:t>
            </a:fld>
            <a:endParaRPr lang="en-US"/>
          </a:p>
        </p:txBody>
      </p:sp>
    </p:spTree>
    <p:extLst>
      <p:ext uri="{BB962C8B-B14F-4D97-AF65-F5344CB8AC3E}">
        <p14:creationId xmlns:p14="http://schemas.microsoft.com/office/powerpoint/2010/main" val="75689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53D443-CBAC-934A-8506-FB4DF260D863}" type="slidenum">
              <a:rPr lang="en-US" smtClean="0"/>
              <a:t>1</a:t>
            </a:fld>
            <a:endParaRPr lang="en-US"/>
          </a:p>
        </p:txBody>
      </p:sp>
    </p:spTree>
    <p:extLst>
      <p:ext uri="{BB962C8B-B14F-4D97-AF65-F5344CB8AC3E}">
        <p14:creationId xmlns:p14="http://schemas.microsoft.com/office/powerpoint/2010/main" val="3591088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12</a:t>
            </a:fld>
            <a:endParaRPr lang="en-US"/>
          </a:p>
        </p:txBody>
      </p:sp>
    </p:spTree>
    <p:extLst>
      <p:ext uri="{BB962C8B-B14F-4D97-AF65-F5344CB8AC3E}">
        <p14:creationId xmlns:p14="http://schemas.microsoft.com/office/powerpoint/2010/main" val="2798870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13</a:t>
            </a:fld>
            <a:endParaRPr lang="en-US"/>
          </a:p>
        </p:txBody>
      </p:sp>
    </p:spTree>
    <p:extLst>
      <p:ext uri="{BB962C8B-B14F-4D97-AF65-F5344CB8AC3E}">
        <p14:creationId xmlns:p14="http://schemas.microsoft.com/office/powerpoint/2010/main" val="276063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14</a:t>
            </a:fld>
            <a:endParaRPr lang="en-US"/>
          </a:p>
        </p:txBody>
      </p:sp>
    </p:spTree>
    <p:extLst>
      <p:ext uri="{BB962C8B-B14F-4D97-AF65-F5344CB8AC3E}">
        <p14:creationId xmlns:p14="http://schemas.microsoft.com/office/powerpoint/2010/main" val="996564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53D443-CBAC-934A-8506-FB4DF260D863}" type="slidenum">
              <a:rPr lang="en-US" smtClean="0"/>
              <a:t>15</a:t>
            </a:fld>
            <a:endParaRPr lang="en-US"/>
          </a:p>
        </p:txBody>
      </p:sp>
    </p:spTree>
    <p:extLst>
      <p:ext uri="{BB962C8B-B14F-4D97-AF65-F5344CB8AC3E}">
        <p14:creationId xmlns:p14="http://schemas.microsoft.com/office/powerpoint/2010/main" val="3184871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17</a:t>
            </a:fld>
            <a:endParaRPr lang="en-US"/>
          </a:p>
        </p:txBody>
      </p:sp>
    </p:spTree>
    <p:extLst>
      <p:ext uri="{BB962C8B-B14F-4D97-AF65-F5344CB8AC3E}">
        <p14:creationId xmlns:p14="http://schemas.microsoft.com/office/powerpoint/2010/main" val="574373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18</a:t>
            </a:fld>
            <a:endParaRPr lang="en-US"/>
          </a:p>
        </p:txBody>
      </p:sp>
    </p:spTree>
    <p:extLst>
      <p:ext uri="{BB962C8B-B14F-4D97-AF65-F5344CB8AC3E}">
        <p14:creationId xmlns:p14="http://schemas.microsoft.com/office/powerpoint/2010/main" val="540043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19</a:t>
            </a:fld>
            <a:endParaRPr lang="en-US"/>
          </a:p>
        </p:txBody>
      </p:sp>
    </p:spTree>
    <p:extLst>
      <p:ext uri="{BB962C8B-B14F-4D97-AF65-F5344CB8AC3E}">
        <p14:creationId xmlns:p14="http://schemas.microsoft.com/office/powerpoint/2010/main" val="942049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20</a:t>
            </a:fld>
            <a:endParaRPr lang="en-US"/>
          </a:p>
        </p:txBody>
      </p:sp>
    </p:spTree>
    <p:extLst>
      <p:ext uri="{BB962C8B-B14F-4D97-AF65-F5344CB8AC3E}">
        <p14:creationId xmlns:p14="http://schemas.microsoft.com/office/powerpoint/2010/main" val="2538536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21</a:t>
            </a:fld>
            <a:endParaRPr lang="en-US"/>
          </a:p>
        </p:txBody>
      </p:sp>
    </p:spTree>
    <p:extLst>
      <p:ext uri="{BB962C8B-B14F-4D97-AF65-F5344CB8AC3E}">
        <p14:creationId xmlns:p14="http://schemas.microsoft.com/office/powerpoint/2010/main" val="13953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2</a:t>
            </a:fld>
            <a:endParaRPr lang="en-US"/>
          </a:p>
        </p:txBody>
      </p:sp>
    </p:spTree>
    <p:extLst>
      <p:ext uri="{BB962C8B-B14F-4D97-AF65-F5344CB8AC3E}">
        <p14:creationId xmlns:p14="http://schemas.microsoft.com/office/powerpoint/2010/main" val="292555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3</a:t>
            </a:fld>
            <a:endParaRPr lang="en-US"/>
          </a:p>
        </p:txBody>
      </p:sp>
    </p:spTree>
    <p:extLst>
      <p:ext uri="{BB962C8B-B14F-4D97-AF65-F5344CB8AC3E}">
        <p14:creationId xmlns:p14="http://schemas.microsoft.com/office/powerpoint/2010/main" val="388935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4</a:t>
            </a:fld>
            <a:endParaRPr lang="en-US"/>
          </a:p>
        </p:txBody>
      </p:sp>
    </p:spTree>
    <p:extLst>
      <p:ext uri="{BB962C8B-B14F-4D97-AF65-F5344CB8AC3E}">
        <p14:creationId xmlns:p14="http://schemas.microsoft.com/office/powerpoint/2010/main" val="1584896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5</a:t>
            </a:fld>
            <a:endParaRPr lang="en-US"/>
          </a:p>
        </p:txBody>
      </p:sp>
    </p:spTree>
    <p:extLst>
      <p:ext uri="{BB962C8B-B14F-4D97-AF65-F5344CB8AC3E}">
        <p14:creationId xmlns:p14="http://schemas.microsoft.com/office/powerpoint/2010/main" val="3673407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53D443-CBAC-934A-8506-FB4DF260D863}" type="slidenum">
              <a:rPr lang="en-US" smtClean="0"/>
              <a:t>7</a:t>
            </a:fld>
            <a:endParaRPr lang="en-US"/>
          </a:p>
        </p:txBody>
      </p:sp>
    </p:spTree>
    <p:extLst>
      <p:ext uri="{BB962C8B-B14F-4D97-AF65-F5344CB8AC3E}">
        <p14:creationId xmlns:p14="http://schemas.microsoft.com/office/powerpoint/2010/main" val="2327692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53D443-CBAC-934A-8506-FB4DF260D863}" type="slidenum">
              <a:rPr lang="en-US" smtClean="0"/>
              <a:t>9</a:t>
            </a:fld>
            <a:endParaRPr lang="en-US"/>
          </a:p>
        </p:txBody>
      </p:sp>
    </p:spTree>
    <p:extLst>
      <p:ext uri="{BB962C8B-B14F-4D97-AF65-F5344CB8AC3E}">
        <p14:creationId xmlns:p14="http://schemas.microsoft.com/office/powerpoint/2010/main" val="222844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10</a:t>
            </a:fld>
            <a:endParaRPr lang="en-US"/>
          </a:p>
        </p:txBody>
      </p:sp>
    </p:spTree>
    <p:extLst>
      <p:ext uri="{BB962C8B-B14F-4D97-AF65-F5344CB8AC3E}">
        <p14:creationId xmlns:p14="http://schemas.microsoft.com/office/powerpoint/2010/main" val="3972429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53D443-CBAC-934A-8506-FB4DF260D863}" type="slidenum">
              <a:rPr lang="en-US" smtClean="0"/>
              <a:t>11</a:t>
            </a:fld>
            <a:endParaRPr lang="en-US"/>
          </a:p>
        </p:txBody>
      </p:sp>
    </p:spTree>
    <p:extLst>
      <p:ext uri="{BB962C8B-B14F-4D97-AF65-F5344CB8AC3E}">
        <p14:creationId xmlns:p14="http://schemas.microsoft.com/office/powerpoint/2010/main" val="1603871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0601E4-3F87-485E-BCF1-0932C51EED9D}"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5554C-9387-4378-80C2-5F7076CAC952}" type="slidenum">
              <a:rPr lang="en-US" smtClean="0"/>
              <a:t>‹#›</a:t>
            </a:fld>
            <a:endParaRPr lang="en-US"/>
          </a:p>
        </p:txBody>
      </p:sp>
      <p:sp>
        <p:nvSpPr>
          <p:cNvPr id="13" name="Title 18">
            <a:extLst>
              <a:ext uri="{FF2B5EF4-FFF2-40B4-BE49-F238E27FC236}">
                <a16:creationId xmlns:a16="http://schemas.microsoft.com/office/drawing/2014/main" id="{DC0A9285-546C-824E-BB82-80DD4A7E5723}"/>
              </a:ext>
            </a:extLst>
          </p:cNvPr>
          <p:cNvSpPr>
            <a:spLocks noGrp="1"/>
          </p:cNvSpPr>
          <p:nvPr>
            <p:ph type="title" hasCustomPrompt="1"/>
          </p:nvPr>
        </p:nvSpPr>
        <p:spPr>
          <a:xfrm>
            <a:off x="304272" y="2561844"/>
            <a:ext cx="4777596" cy="829533"/>
          </a:xfrm>
          <a:noFill/>
        </p:spPr>
        <p:txBody>
          <a:bodyPr lIns="182880" tIns="182880" rIns="182880" anchor="t">
            <a:normAutofit/>
          </a:bodyPr>
          <a:lstStyle>
            <a:lvl1pPr algn="l">
              <a:defRPr sz="3200" baseline="0">
                <a:solidFill>
                  <a:schemeClr val="tx1"/>
                </a:solidFill>
              </a:defRPr>
            </a:lvl1pPr>
          </a:lstStyle>
          <a:p>
            <a:r>
              <a:rPr lang="en-US" dirty="0"/>
              <a:t>Click to add title</a:t>
            </a:r>
          </a:p>
        </p:txBody>
      </p:sp>
      <p:pic>
        <p:nvPicPr>
          <p:cNvPr id="10" name="Picture 9">
            <a:extLst>
              <a:ext uri="{FF2B5EF4-FFF2-40B4-BE49-F238E27FC236}">
                <a16:creationId xmlns:a16="http://schemas.microsoft.com/office/drawing/2014/main" id="{C6A6C757-F494-C249-B435-958A389BFC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0117" y="590550"/>
            <a:ext cx="994225" cy="999600"/>
          </a:xfrm>
          <a:prstGeom prst="rect">
            <a:avLst/>
          </a:prstGeom>
        </p:spPr>
      </p:pic>
      <p:sp>
        <p:nvSpPr>
          <p:cNvPr id="11" name="Rectangle 10">
            <a:extLst>
              <a:ext uri="{FF2B5EF4-FFF2-40B4-BE49-F238E27FC236}">
                <a16:creationId xmlns:a16="http://schemas.microsoft.com/office/drawing/2014/main" id="{2703C8E5-147E-4644-A094-238B240D41BF}"/>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7470F22-3D51-8D47-9BDC-3F4D49D359C4}"/>
              </a:ext>
            </a:extLst>
          </p:cNvPr>
          <p:cNvSpPr>
            <a:spLocks noGrp="1"/>
          </p:cNvSpPr>
          <p:nvPr>
            <p:ph type="body" sz="quarter" idx="13" hasCustomPrompt="1"/>
          </p:nvPr>
        </p:nvSpPr>
        <p:spPr>
          <a:xfrm>
            <a:off x="304800" y="3486150"/>
            <a:ext cx="4776788" cy="762000"/>
          </a:xfrm>
        </p:spPr>
        <p:txBody>
          <a:bodyPr lIns="182880" tIns="0" rIns="182880" bIns="0">
            <a:noAutofit/>
          </a:bodyPr>
          <a:lstStyle>
            <a:lvl1pPr marL="0" indent="0">
              <a:buNone/>
              <a:defRPr sz="1800">
                <a:solidFill>
                  <a:schemeClr val="tx1"/>
                </a:solidFill>
              </a:defRPr>
            </a:lvl1pPr>
          </a:lstStyle>
          <a:p>
            <a:pPr lvl="0"/>
            <a:r>
              <a:rPr lang="en-US" dirty="0"/>
              <a:t>Click to add text</a:t>
            </a:r>
          </a:p>
        </p:txBody>
      </p:sp>
    </p:spTree>
    <p:extLst>
      <p:ext uri="{BB962C8B-B14F-4D97-AF65-F5344CB8AC3E}">
        <p14:creationId xmlns:p14="http://schemas.microsoft.com/office/powerpoint/2010/main" val="243152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0601E4-3F87-485E-BCF1-0932C51EED9D}"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5554C-9387-4378-80C2-5F7076CAC952}" type="slidenum">
              <a:rPr lang="en-US" smtClean="0"/>
              <a:t>‹#›</a:t>
            </a:fld>
            <a:endParaRPr lang="en-US"/>
          </a:p>
        </p:txBody>
      </p:sp>
      <p:sp>
        <p:nvSpPr>
          <p:cNvPr id="14" name="Text Placeholder 13"/>
          <p:cNvSpPr>
            <a:spLocks noGrp="1"/>
          </p:cNvSpPr>
          <p:nvPr>
            <p:ph type="body" sz="quarter" idx="13" hasCustomPrompt="1"/>
          </p:nvPr>
        </p:nvSpPr>
        <p:spPr>
          <a:xfrm>
            <a:off x="0" y="1985433"/>
            <a:ext cx="9144000" cy="1491725"/>
          </a:xfrm>
        </p:spPr>
        <p:txBody>
          <a:bodyPr>
            <a:noAutofit/>
          </a:bodyPr>
          <a:lstStyle>
            <a:lvl1pPr marL="0" indent="0" algn="ctr">
              <a:buNone/>
              <a:defRPr sz="2800">
                <a:solidFill>
                  <a:schemeClr val="accent2"/>
                </a:solidFill>
              </a:defRPr>
            </a:lvl1pPr>
          </a:lstStyle>
          <a:p>
            <a:pPr lvl="0"/>
            <a:r>
              <a:rPr lang="en-US" dirty="0"/>
              <a:t>Click to add text</a:t>
            </a:r>
          </a:p>
        </p:txBody>
      </p:sp>
      <p:pic>
        <p:nvPicPr>
          <p:cNvPr id="10" name="Picture 9" descr="cu screen b31b1b.psd">
            <a:extLst>
              <a:ext uri="{FF2B5EF4-FFF2-40B4-BE49-F238E27FC236}">
                <a16:creationId xmlns:a16="http://schemas.microsoft.com/office/drawing/2014/main" id="{2F0129F0-F30E-CA46-95D8-485C2699B0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70374"/>
          <a:stretch/>
        </p:blipFill>
        <p:spPr>
          <a:xfrm>
            <a:off x="182033" y="402168"/>
            <a:ext cx="1113367" cy="1019803"/>
          </a:xfrm>
          <a:prstGeom prst="rect">
            <a:avLst/>
          </a:prstGeom>
        </p:spPr>
      </p:pic>
      <p:sp>
        <p:nvSpPr>
          <p:cNvPr id="9" name="Rectangle 8">
            <a:extLst>
              <a:ext uri="{FF2B5EF4-FFF2-40B4-BE49-F238E27FC236}">
                <a16:creationId xmlns:a16="http://schemas.microsoft.com/office/drawing/2014/main" id="{DC174D41-7CC7-7D41-8BF1-2412C5E93533}"/>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 Placeholder 19">
            <a:extLst>
              <a:ext uri="{FF2B5EF4-FFF2-40B4-BE49-F238E27FC236}">
                <a16:creationId xmlns:a16="http://schemas.microsoft.com/office/drawing/2014/main" id="{EE059B75-688C-714C-A731-B1FA0FCA36C8}"/>
              </a:ext>
            </a:extLst>
          </p:cNvPr>
          <p:cNvSpPr>
            <a:spLocks noGrp="1"/>
          </p:cNvSpPr>
          <p:nvPr>
            <p:ph type="body" sz="quarter" idx="14" hasCustomPrompt="1"/>
          </p:nvPr>
        </p:nvSpPr>
        <p:spPr>
          <a:xfrm>
            <a:off x="0" y="1276350"/>
            <a:ext cx="9144000" cy="685800"/>
          </a:xfrm>
        </p:spPr>
        <p:txBody>
          <a:bodyPr anchor="ctr">
            <a:noAutofit/>
          </a:bodyPr>
          <a:lstStyle>
            <a:lvl1pPr marL="0" indent="0" algn="ctr" defTabSz="914377" rtl="0" eaLnBrk="1" latinLnBrk="0" hangingPunct="1">
              <a:spcBef>
                <a:spcPct val="0"/>
              </a:spcBef>
              <a:buNone/>
              <a:defRPr lang="en-US" sz="3200" kern="1200" dirty="0" smtClean="0">
                <a:solidFill>
                  <a:schemeClr val="accent3"/>
                </a:solidFill>
                <a:latin typeface="+mj-lt"/>
                <a:ea typeface="+mj-ea"/>
                <a:cs typeface="+mj-cs"/>
              </a:defRPr>
            </a:lvl1pPr>
            <a:lvl2pPr marL="0" indent="0" algn="ctr" defTabSz="914377" rtl="0" eaLnBrk="1" latinLnBrk="0" hangingPunct="1">
              <a:spcBef>
                <a:spcPct val="0"/>
              </a:spcBef>
              <a:buNone/>
              <a:defRPr lang="en-US" sz="3200" kern="1200" dirty="0" smtClean="0">
                <a:solidFill>
                  <a:schemeClr val="accent3"/>
                </a:solidFill>
                <a:latin typeface="+mj-lt"/>
                <a:ea typeface="+mj-ea"/>
                <a:cs typeface="+mj-cs"/>
              </a:defRPr>
            </a:lvl2pPr>
            <a:lvl3pPr marL="0" indent="0" algn="ctr" defTabSz="914377" rtl="0" eaLnBrk="1" latinLnBrk="0" hangingPunct="1">
              <a:spcBef>
                <a:spcPct val="0"/>
              </a:spcBef>
              <a:buNone/>
              <a:defRPr lang="en-US" sz="3200" kern="1200" dirty="0" smtClean="0">
                <a:solidFill>
                  <a:schemeClr val="accent3"/>
                </a:solidFill>
                <a:latin typeface="+mj-lt"/>
                <a:ea typeface="+mj-ea"/>
                <a:cs typeface="+mj-cs"/>
              </a:defRPr>
            </a:lvl3pPr>
            <a:lvl4pPr marL="0" indent="0" algn="ctr" defTabSz="914377" rtl="0" eaLnBrk="1" latinLnBrk="0" hangingPunct="1">
              <a:spcBef>
                <a:spcPct val="0"/>
              </a:spcBef>
              <a:buNone/>
              <a:defRPr lang="en-US" sz="3200" kern="1200" dirty="0" smtClean="0">
                <a:solidFill>
                  <a:schemeClr val="accent3"/>
                </a:solidFill>
                <a:latin typeface="+mj-lt"/>
                <a:ea typeface="+mj-ea"/>
                <a:cs typeface="+mj-cs"/>
              </a:defRPr>
            </a:lvl4pPr>
            <a:lvl5pPr marL="0" indent="0" algn="ctr" defTabSz="914377" rtl="0" eaLnBrk="1" latinLnBrk="0" hangingPunct="1">
              <a:spcBef>
                <a:spcPct val="0"/>
              </a:spcBef>
              <a:buNone/>
              <a:defRPr lang="en-US" sz="3200" kern="1200" dirty="0">
                <a:solidFill>
                  <a:schemeClr val="accent3"/>
                </a:solidFill>
                <a:latin typeface="+mj-lt"/>
                <a:ea typeface="+mj-ea"/>
                <a:cs typeface="+mj-cs"/>
              </a:defRPr>
            </a:lvl5pPr>
          </a:lstStyle>
          <a:p>
            <a:pPr lvl="0"/>
            <a:r>
              <a:rPr lang="en-US" dirty="0"/>
              <a:t>Click to add title</a:t>
            </a:r>
          </a:p>
        </p:txBody>
      </p:sp>
    </p:spTree>
    <p:extLst>
      <p:ext uri="{BB962C8B-B14F-4D97-AF65-F5344CB8AC3E}">
        <p14:creationId xmlns:p14="http://schemas.microsoft.com/office/powerpoint/2010/main" val="54029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0601E4-3F87-485E-BCF1-0932C51EED9D}"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5554C-9387-4378-80C2-5F7076CAC952}" type="slidenum">
              <a:rPr lang="en-US" smtClean="0"/>
              <a:t>‹#›</a:t>
            </a:fld>
            <a:endParaRPr lang="en-US"/>
          </a:p>
        </p:txBody>
      </p:sp>
      <p:sp>
        <p:nvSpPr>
          <p:cNvPr id="3" name="Text Placeholder 2"/>
          <p:cNvSpPr>
            <a:spLocks noGrp="1"/>
          </p:cNvSpPr>
          <p:nvPr>
            <p:ph type="body" sz="quarter" idx="13" hasCustomPrompt="1"/>
          </p:nvPr>
        </p:nvSpPr>
        <p:spPr>
          <a:xfrm>
            <a:off x="284546" y="1129306"/>
            <a:ext cx="8678863" cy="2884887"/>
          </a:xfrm>
        </p:spPr>
        <p:txBody>
          <a:bodyPr>
            <a:noAutofit/>
          </a:bodyPr>
          <a:lstStyle>
            <a:lvl1pPr>
              <a:defRPr sz="2800"/>
            </a:lvl1pPr>
            <a:lvl2pPr>
              <a:defRPr sz="2400"/>
            </a:lvl2pPr>
            <a:lvl3pPr>
              <a:defRPr sz="2000"/>
            </a:lvl3pPr>
            <a:lvl4pPr>
              <a:defRPr sz="1800"/>
            </a:lvl4pPr>
            <a:lvl5pPr>
              <a:defRPr sz="1800"/>
            </a:lvl5pPr>
          </a:lstStyle>
          <a:p>
            <a:pPr lvl="0"/>
            <a:r>
              <a:rPr lang="en-US" dirty="0"/>
              <a:t>Click to add list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hasCustomPrompt="1"/>
          </p:nvPr>
        </p:nvSpPr>
        <p:spPr>
          <a:xfrm>
            <a:off x="285753" y="468781"/>
            <a:ext cx="8677656" cy="514350"/>
          </a:xfrm>
        </p:spPr>
        <p:txBody>
          <a:bodyPr>
            <a:noAutofit/>
          </a:bodyPr>
          <a:lstStyle>
            <a:lvl1pPr algn="l">
              <a:defRPr/>
            </a:lvl1pPr>
          </a:lstStyle>
          <a:p>
            <a:r>
              <a:rPr lang="en-US" dirty="0"/>
              <a:t>Click to add text</a:t>
            </a:r>
          </a:p>
        </p:txBody>
      </p:sp>
      <p:sp>
        <p:nvSpPr>
          <p:cNvPr id="9" name="Rectangle 8">
            <a:extLst>
              <a:ext uri="{FF2B5EF4-FFF2-40B4-BE49-F238E27FC236}">
                <a16:creationId xmlns:a16="http://schemas.microsoft.com/office/drawing/2014/main" id="{7F3ACDC8-27DC-0145-A868-75822BC87982}"/>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cu white lrg.psd">
            <a:extLst>
              <a:ext uri="{FF2B5EF4-FFF2-40B4-BE49-F238E27FC236}">
                <a16:creationId xmlns:a16="http://schemas.microsoft.com/office/drawing/2014/main" id="{6E01EECD-840D-AC48-AFCC-03304D0069F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9543" r="-704"/>
          <a:stretch/>
        </p:blipFill>
        <p:spPr>
          <a:xfrm>
            <a:off x="4103639" y="-95250"/>
            <a:ext cx="929024" cy="354268"/>
          </a:xfrm>
          <a:prstGeom prst="rect">
            <a:avLst/>
          </a:prstGeom>
        </p:spPr>
      </p:pic>
    </p:spTree>
    <p:extLst>
      <p:ext uri="{BB962C8B-B14F-4D97-AF65-F5344CB8AC3E}">
        <p14:creationId xmlns:p14="http://schemas.microsoft.com/office/powerpoint/2010/main" val="48127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 Graphi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0601E4-3F87-485E-BCF1-0932C51EED9D}"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5554C-9387-4378-80C2-5F7076CAC952}" type="slidenum">
              <a:rPr lang="en-US" smtClean="0"/>
              <a:t>‹#›</a:t>
            </a:fld>
            <a:endParaRPr lang="en-US"/>
          </a:p>
        </p:txBody>
      </p:sp>
      <p:sp>
        <p:nvSpPr>
          <p:cNvPr id="12" name="TextBox 11"/>
          <p:cNvSpPr txBox="1"/>
          <p:nvPr userDrawn="1"/>
        </p:nvSpPr>
        <p:spPr>
          <a:xfrm>
            <a:off x="438726" y="3567547"/>
            <a:ext cx="8258850" cy="584775"/>
          </a:xfrm>
          <a:prstGeom prst="rect">
            <a:avLst/>
          </a:prstGeom>
          <a:noFill/>
        </p:spPr>
        <p:txBody>
          <a:bodyPr wrap="square" rtlCol="0">
            <a:spAutoFit/>
          </a:bodyPr>
          <a:lstStyle/>
          <a:p>
            <a:pPr lvl="0" algn="ctr"/>
            <a:r>
              <a:rPr lang="en-US" sz="3200" dirty="0">
                <a:solidFill>
                  <a:schemeClr val="bg1"/>
                </a:solidFill>
                <a:latin typeface="Helvetica"/>
                <a:cs typeface="Helvetica"/>
              </a:rPr>
              <a:t>Photos, illustrations, graphics here.</a:t>
            </a:r>
            <a:endParaRPr lang="en-US" sz="1800" dirty="0">
              <a:solidFill>
                <a:schemeClr val="bg1"/>
              </a:solidFill>
            </a:endParaRPr>
          </a:p>
        </p:txBody>
      </p:sp>
      <p:sp>
        <p:nvSpPr>
          <p:cNvPr id="14" name="Title 13"/>
          <p:cNvSpPr>
            <a:spLocks noGrp="1"/>
          </p:cNvSpPr>
          <p:nvPr>
            <p:ph type="title" hasCustomPrompt="1"/>
          </p:nvPr>
        </p:nvSpPr>
        <p:spPr>
          <a:xfrm>
            <a:off x="287899" y="461820"/>
            <a:ext cx="8534400" cy="646331"/>
          </a:xfrm>
        </p:spPr>
        <p:txBody>
          <a:bodyPr/>
          <a:lstStyle>
            <a:lvl1pPr algn="l">
              <a:defRPr/>
            </a:lvl1pPr>
          </a:lstStyle>
          <a:p>
            <a:r>
              <a:rPr lang="en-US" dirty="0"/>
              <a:t>Click to add title</a:t>
            </a:r>
          </a:p>
        </p:txBody>
      </p:sp>
      <p:sp>
        <p:nvSpPr>
          <p:cNvPr id="16" name="Text Placeholder 15"/>
          <p:cNvSpPr>
            <a:spLocks noGrp="1"/>
          </p:cNvSpPr>
          <p:nvPr>
            <p:ph type="body" sz="quarter" idx="14" hasCustomPrompt="1"/>
          </p:nvPr>
        </p:nvSpPr>
        <p:spPr>
          <a:xfrm>
            <a:off x="289405" y="1200150"/>
            <a:ext cx="8534400" cy="1600200"/>
          </a:xfrm>
        </p:spPr>
        <p:txBody>
          <a:bodyPr numCol="2"/>
          <a:lstStyle/>
          <a:p>
            <a:pPr lvl="0"/>
            <a:r>
              <a:rPr lang="en-US" dirty="0"/>
              <a:t>Click to edit list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2B375926-5564-7F41-982B-2CA540DB949F}"/>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cu white lrg.psd">
            <a:extLst>
              <a:ext uri="{FF2B5EF4-FFF2-40B4-BE49-F238E27FC236}">
                <a16:creationId xmlns:a16="http://schemas.microsoft.com/office/drawing/2014/main" id="{FDCB217E-A06D-974D-8E3A-ED42CE06B2C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9543" r="-704"/>
          <a:stretch/>
        </p:blipFill>
        <p:spPr>
          <a:xfrm>
            <a:off x="4103639" y="-95250"/>
            <a:ext cx="929024" cy="354268"/>
          </a:xfrm>
          <a:prstGeom prst="rect">
            <a:avLst/>
          </a:prstGeom>
        </p:spPr>
      </p:pic>
      <p:sp>
        <p:nvSpPr>
          <p:cNvPr id="8" name="Content Placeholder 7">
            <a:extLst>
              <a:ext uri="{FF2B5EF4-FFF2-40B4-BE49-F238E27FC236}">
                <a16:creationId xmlns:a16="http://schemas.microsoft.com/office/drawing/2014/main" id="{B9CB0402-D9EA-C84A-BBAD-7D05BA746916}"/>
              </a:ext>
            </a:extLst>
          </p:cNvPr>
          <p:cNvSpPr>
            <a:spLocks noGrp="1"/>
          </p:cNvSpPr>
          <p:nvPr>
            <p:ph sz="quarter" idx="15" hasCustomPrompt="1"/>
          </p:nvPr>
        </p:nvSpPr>
        <p:spPr>
          <a:xfrm>
            <a:off x="287338" y="2876550"/>
            <a:ext cx="8535987" cy="1752600"/>
          </a:xfrm>
        </p:spPr>
        <p:txBody>
          <a:bodyPr anchor="ctr" anchorCtr="0"/>
          <a:lstStyle>
            <a:lvl1pPr marL="0" indent="0" algn="ctr">
              <a:buNone/>
              <a:defRPr/>
            </a:lvl1pPr>
          </a:lstStyle>
          <a:p>
            <a:pPr lvl="0"/>
            <a:r>
              <a:rPr lang="en-US" dirty="0"/>
              <a:t>Graphic</a:t>
            </a:r>
          </a:p>
        </p:txBody>
      </p:sp>
    </p:spTree>
    <p:extLst>
      <p:ext uri="{BB962C8B-B14F-4D97-AF65-F5344CB8AC3E}">
        <p14:creationId xmlns:p14="http://schemas.microsoft.com/office/powerpoint/2010/main" val="109238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 Graphi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0601E4-3F87-485E-BCF1-0932C51EED9D}"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5554C-9387-4378-80C2-5F7076CAC952}" type="slidenum">
              <a:rPr lang="en-US" smtClean="0"/>
              <a:t>‹#›</a:t>
            </a:fld>
            <a:endParaRPr lang="en-US"/>
          </a:p>
        </p:txBody>
      </p:sp>
      <p:sp>
        <p:nvSpPr>
          <p:cNvPr id="12" name="TextBox 11"/>
          <p:cNvSpPr txBox="1"/>
          <p:nvPr userDrawn="1"/>
        </p:nvSpPr>
        <p:spPr>
          <a:xfrm>
            <a:off x="438726" y="3567547"/>
            <a:ext cx="8258850" cy="584775"/>
          </a:xfrm>
          <a:prstGeom prst="rect">
            <a:avLst/>
          </a:prstGeom>
          <a:noFill/>
        </p:spPr>
        <p:txBody>
          <a:bodyPr wrap="square" rtlCol="0">
            <a:spAutoFit/>
          </a:bodyPr>
          <a:lstStyle/>
          <a:p>
            <a:pPr lvl="0" algn="ctr"/>
            <a:r>
              <a:rPr lang="en-US" sz="3200" dirty="0">
                <a:solidFill>
                  <a:schemeClr val="bg1"/>
                </a:solidFill>
                <a:latin typeface="Helvetica"/>
                <a:cs typeface="Helvetica"/>
              </a:rPr>
              <a:t>Photos, illustrations, graphics here.</a:t>
            </a:r>
            <a:endParaRPr lang="en-US" sz="1800" dirty="0">
              <a:solidFill>
                <a:schemeClr val="bg1"/>
              </a:solidFill>
            </a:endParaRPr>
          </a:p>
        </p:txBody>
      </p:sp>
      <p:sp>
        <p:nvSpPr>
          <p:cNvPr id="13" name="Content Placeholder 12"/>
          <p:cNvSpPr>
            <a:spLocks noGrp="1"/>
          </p:cNvSpPr>
          <p:nvPr>
            <p:ph sz="quarter" idx="13" hasCustomPrompt="1"/>
          </p:nvPr>
        </p:nvSpPr>
        <p:spPr>
          <a:xfrm>
            <a:off x="4800605" y="1085850"/>
            <a:ext cx="4050507" cy="3657600"/>
          </a:xfrm>
        </p:spPr>
        <p:txBody>
          <a:bodyPr anchor="ctr" anchorCtr="0"/>
          <a:lstStyle>
            <a:lvl1pPr marL="0" indent="0" algn="ctr">
              <a:buNone/>
              <a:defRPr/>
            </a:lvl1pPr>
          </a:lstStyle>
          <a:p>
            <a:pPr lvl="0"/>
            <a:r>
              <a:rPr lang="en-US" dirty="0"/>
              <a:t>Graphic</a:t>
            </a:r>
          </a:p>
        </p:txBody>
      </p:sp>
      <p:sp>
        <p:nvSpPr>
          <p:cNvPr id="14" name="Title 13"/>
          <p:cNvSpPr>
            <a:spLocks noGrp="1"/>
          </p:cNvSpPr>
          <p:nvPr>
            <p:ph type="title" hasCustomPrompt="1"/>
          </p:nvPr>
        </p:nvSpPr>
        <p:spPr>
          <a:xfrm>
            <a:off x="287899" y="461818"/>
            <a:ext cx="6554707" cy="452582"/>
          </a:xfrm>
        </p:spPr>
        <p:txBody>
          <a:bodyPr/>
          <a:lstStyle>
            <a:lvl1pPr algn="l">
              <a:defRPr/>
            </a:lvl1pPr>
          </a:lstStyle>
          <a:p>
            <a:r>
              <a:rPr lang="en-US" dirty="0"/>
              <a:t>Click to add title</a:t>
            </a:r>
          </a:p>
        </p:txBody>
      </p:sp>
      <p:sp>
        <p:nvSpPr>
          <p:cNvPr id="16" name="Text Placeholder 15"/>
          <p:cNvSpPr>
            <a:spLocks noGrp="1"/>
          </p:cNvSpPr>
          <p:nvPr>
            <p:ph type="body" sz="quarter" idx="14" hasCustomPrompt="1"/>
          </p:nvPr>
        </p:nvSpPr>
        <p:spPr>
          <a:xfrm>
            <a:off x="289410" y="1085850"/>
            <a:ext cx="4358795" cy="3657600"/>
          </a:xfrm>
        </p:spPr>
        <p:txBody>
          <a:bodyPr numCol="1"/>
          <a:lstStyle/>
          <a:p>
            <a:pPr lvl="0"/>
            <a:r>
              <a:rPr lang="en-US" dirty="0"/>
              <a:t>Click to add list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DFF9335A-E71C-3044-BC65-4FC387DA27B6}"/>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cu white lrg.psd">
            <a:extLst>
              <a:ext uri="{FF2B5EF4-FFF2-40B4-BE49-F238E27FC236}">
                <a16:creationId xmlns:a16="http://schemas.microsoft.com/office/drawing/2014/main" id="{497F341F-F847-2445-8EF5-47EF63BEE8B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9543" r="-704"/>
          <a:stretch/>
        </p:blipFill>
        <p:spPr>
          <a:xfrm>
            <a:off x="4103639" y="-95250"/>
            <a:ext cx="929024" cy="354268"/>
          </a:xfrm>
          <a:prstGeom prst="rect">
            <a:avLst/>
          </a:prstGeom>
        </p:spPr>
      </p:pic>
    </p:spTree>
    <p:extLst>
      <p:ext uri="{BB962C8B-B14F-4D97-AF65-F5344CB8AC3E}">
        <p14:creationId xmlns:p14="http://schemas.microsoft.com/office/powerpoint/2010/main" val="242311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0601E4-3F87-485E-BCF1-0932C51EED9D}"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5554C-9387-4378-80C2-5F7076CAC952}" type="slidenum">
              <a:rPr lang="en-US" smtClean="0"/>
              <a:t>‹#›</a:t>
            </a:fld>
            <a:endParaRPr lang="en-US"/>
          </a:p>
        </p:txBody>
      </p:sp>
      <p:sp>
        <p:nvSpPr>
          <p:cNvPr id="2" name="Title 1"/>
          <p:cNvSpPr>
            <a:spLocks noGrp="1"/>
          </p:cNvSpPr>
          <p:nvPr>
            <p:ph type="title" hasCustomPrompt="1"/>
          </p:nvPr>
        </p:nvSpPr>
        <p:spPr>
          <a:xfrm>
            <a:off x="838200" y="569785"/>
            <a:ext cx="7467600" cy="403957"/>
          </a:xfrm>
        </p:spPr>
        <p:txBody>
          <a:bodyPr/>
          <a:lstStyle/>
          <a:p>
            <a:r>
              <a:rPr lang="en-US" dirty="0"/>
              <a:t>Click to add title</a:t>
            </a:r>
          </a:p>
        </p:txBody>
      </p:sp>
      <p:sp>
        <p:nvSpPr>
          <p:cNvPr id="13" name="Content Placeholder 12"/>
          <p:cNvSpPr>
            <a:spLocks noGrp="1"/>
          </p:cNvSpPr>
          <p:nvPr>
            <p:ph sz="quarter" idx="14" hasCustomPrompt="1"/>
          </p:nvPr>
        </p:nvSpPr>
        <p:spPr>
          <a:xfrm>
            <a:off x="838200" y="1123950"/>
            <a:ext cx="7467600" cy="3448050"/>
          </a:xfrm>
        </p:spPr>
        <p:txBody>
          <a:bodyPr anchor="ctr" anchorCtr="0"/>
          <a:lstStyle>
            <a:lvl1pPr marL="0" indent="0" algn="ctr">
              <a:buNone/>
              <a:defRPr/>
            </a:lvl1pPr>
          </a:lstStyle>
          <a:p>
            <a:pPr lvl="0"/>
            <a:r>
              <a:rPr lang="en-US" dirty="0"/>
              <a:t>Graphic</a:t>
            </a:r>
          </a:p>
        </p:txBody>
      </p:sp>
      <p:sp>
        <p:nvSpPr>
          <p:cNvPr id="12" name="Rectangle 11">
            <a:extLst>
              <a:ext uri="{FF2B5EF4-FFF2-40B4-BE49-F238E27FC236}">
                <a16:creationId xmlns:a16="http://schemas.microsoft.com/office/drawing/2014/main" id="{04D4C3B8-C72A-234F-801D-62CC4EFC1473}"/>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cu white lrg.psd">
            <a:extLst>
              <a:ext uri="{FF2B5EF4-FFF2-40B4-BE49-F238E27FC236}">
                <a16:creationId xmlns:a16="http://schemas.microsoft.com/office/drawing/2014/main" id="{0424A742-A864-314F-80E6-E197D7DB73D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9543" r="-704"/>
          <a:stretch/>
        </p:blipFill>
        <p:spPr>
          <a:xfrm>
            <a:off x="4103639" y="-95250"/>
            <a:ext cx="929024" cy="354268"/>
          </a:xfrm>
          <a:prstGeom prst="rect">
            <a:avLst/>
          </a:prstGeom>
        </p:spPr>
      </p:pic>
    </p:spTree>
    <p:extLst>
      <p:ext uri="{BB962C8B-B14F-4D97-AF65-F5344CB8AC3E}">
        <p14:creationId xmlns:p14="http://schemas.microsoft.com/office/powerpoint/2010/main" val="137150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losing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0601E4-3F87-485E-BCF1-0932C51EED9D}"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5554C-9387-4378-80C2-5F7076CAC952}" type="slidenum">
              <a:rPr lang="en-US" smtClean="0"/>
              <a:t>‹#›</a:t>
            </a:fld>
            <a:endParaRPr lang="en-US"/>
          </a:p>
        </p:txBody>
      </p:sp>
      <p:sp>
        <p:nvSpPr>
          <p:cNvPr id="11" name="Text Placeholder 9">
            <a:extLst>
              <a:ext uri="{FF2B5EF4-FFF2-40B4-BE49-F238E27FC236}">
                <a16:creationId xmlns:a16="http://schemas.microsoft.com/office/drawing/2014/main" id="{7E419631-6A90-1D4B-9AC3-E03C8AA89D35}"/>
              </a:ext>
            </a:extLst>
          </p:cNvPr>
          <p:cNvSpPr>
            <a:spLocks noGrp="1"/>
          </p:cNvSpPr>
          <p:nvPr>
            <p:ph type="body" sz="quarter" idx="14" hasCustomPrompt="1"/>
          </p:nvPr>
        </p:nvSpPr>
        <p:spPr>
          <a:xfrm>
            <a:off x="346286" y="2197058"/>
            <a:ext cx="2498725" cy="679492"/>
          </a:xfrm>
          <a:noFill/>
        </p:spPr>
        <p:txBody>
          <a:bodyPr lIns="182880" tIns="91440" rIns="182880"/>
          <a:lstStyle>
            <a:lvl1pPr marL="0" indent="0">
              <a:buNone/>
              <a:defRPr baseline="0">
                <a:solidFill>
                  <a:schemeClr val="tx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Thank You</a:t>
            </a:r>
          </a:p>
        </p:txBody>
      </p:sp>
      <p:pic>
        <p:nvPicPr>
          <p:cNvPr id="6" name="Picture 5">
            <a:extLst>
              <a:ext uri="{FF2B5EF4-FFF2-40B4-BE49-F238E27FC236}">
                <a16:creationId xmlns:a16="http://schemas.microsoft.com/office/drawing/2014/main" id="{6C464510-7A77-DB43-9098-69BAB51723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49627" y="590550"/>
            <a:ext cx="1019218" cy="1024728"/>
          </a:xfrm>
          <a:prstGeom prst="rect">
            <a:avLst/>
          </a:prstGeom>
        </p:spPr>
      </p:pic>
      <p:sp>
        <p:nvSpPr>
          <p:cNvPr id="8" name="Rectangle 7">
            <a:extLst>
              <a:ext uri="{FF2B5EF4-FFF2-40B4-BE49-F238E27FC236}">
                <a16:creationId xmlns:a16="http://schemas.microsoft.com/office/drawing/2014/main" id="{9306357B-88AF-5E41-A0F9-506D230E0D01}"/>
              </a:ext>
            </a:extLst>
          </p:cNvPr>
          <p:cNvSpPr/>
          <p:nvPr userDrawn="1"/>
        </p:nvSpPr>
        <p:spPr>
          <a:xfrm>
            <a:off x="0" y="0"/>
            <a:ext cx="9144000" cy="166688"/>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411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40601E4-3F87-485E-BCF1-0932C51EED9D}" type="datetimeFigureOut">
              <a:rPr lang="en-US" smtClean="0"/>
              <a:t>10/19/2021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315554C-9387-4378-80C2-5F7076CAC952}" type="slidenum">
              <a:rPr lang="en-US" smtClean="0"/>
              <a:t>‹#›</a:t>
            </a:fld>
            <a:endParaRPr lang="en-US"/>
          </a:p>
        </p:txBody>
      </p:sp>
    </p:spTree>
    <p:extLst>
      <p:ext uri="{BB962C8B-B14F-4D97-AF65-F5344CB8AC3E}">
        <p14:creationId xmlns:p14="http://schemas.microsoft.com/office/powerpoint/2010/main" val="14590052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65" r:id="rId5"/>
    <p:sldLayoutId id="2147483657" r:id="rId6"/>
    <p:sldLayoutId id="214748366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377" rtl="0" eaLnBrk="1" latinLnBrk="0" hangingPunct="1">
        <a:spcBef>
          <a:spcPct val="0"/>
        </a:spcBef>
        <a:buNone/>
        <a:defRPr sz="3200" kern="1200">
          <a:solidFill>
            <a:schemeClr val="accent3"/>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accent2"/>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accent2"/>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accent2"/>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accent2"/>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accent2"/>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803D-5911-40DC-BB68-FBBB16D88FDE}"/>
              </a:ext>
            </a:extLst>
          </p:cNvPr>
          <p:cNvSpPr>
            <a:spLocks noGrp="1"/>
          </p:cNvSpPr>
          <p:nvPr>
            <p:ph type="title"/>
          </p:nvPr>
        </p:nvSpPr>
        <p:spPr>
          <a:xfrm>
            <a:off x="228600" y="1962150"/>
            <a:ext cx="8839200" cy="1048227"/>
          </a:xfrm>
        </p:spPr>
        <p:txBody>
          <a:bodyPr>
            <a:noAutofit/>
          </a:bodyPr>
          <a:lstStyle/>
          <a:p>
            <a:r>
              <a:rPr lang="en-US" sz="2800" dirty="0">
                <a:solidFill>
                  <a:srgbClr val="A2998B"/>
                </a:solidFill>
              </a:rPr>
              <a:t>New evidence on the magnitude of predictors of employment for youth with Autism </a:t>
            </a:r>
            <a:endParaRPr lang="en-US" sz="2800" dirty="0">
              <a:solidFill>
                <a:srgbClr val="A2998B"/>
              </a:solidFill>
            </a:endParaRPr>
          </a:p>
        </p:txBody>
      </p:sp>
      <p:sp>
        <p:nvSpPr>
          <p:cNvPr id="3" name="Text Placeholder 2">
            <a:extLst>
              <a:ext uri="{FF2B5EF4-FFF2-40B4-BE49-F238E27FC236}">
                <a16:creationId xmlns:a16="http://schemas.microsoft.com/office/drawing/2014/main" id="{F2F82102-46CC-46CB-A3FD-4078B6EB99C2}"/>
              </a:ext>
            </a:extLst>
          </p:cNvPr>
          <p:cNvSpPr>
            <a:spLocks noGrp="1"/>
          </p:cNvSpPr>
          <p:nvPr>
            <p:ph type="body" sz="quarter" idx="13"/>
          </p:nvPr>
        </p:nvSpPr>
        <p:spPr>
          <a:xfrm>
            <a:off x="228600" y="3333750"/>
            <a:ext cx="8610600" cy="1143000"/>
          </a:xfrm>
        </p:spPr>
        <p:txBody>
          <a:bodyPr/>
          <a:lstStyle/>
          <a:p>
            <a:r>
              <a:rPr lang="en-US" dirty="0"/>
              <a:t>OECD </a:t>
            </a:r>
            <a:r>
              <a:rPr lang="en-US" dirty="0" smtClean="0"/>
              <a:t>2021 Conference </a:t>
            </a:r>
            <a:r>
              <a:rPr lang="en-US" dirty="0"/>
              <a:t>| Disrupted futures: International lessons on how schools can best equip students for their working lives </a:t>
            </a:r>
            <a:endParaRPr lang="en-US" dirty="0" smtClean="0"/>
          </a:p>
          <a:p>
            <a:endParaRPr lang="en-US" dirty="0"/>
          </a:p>
          <a:p>
            <a:r>
              <a:rPr lang="en-US" dirty="0"/>
              <a:t>Hassan </a:t>
            </a:r>
            <a:r>
              <a:rPr lang="en-US" dirty="0" err="1"/>
              <a:t>Enayati</a:t>
            </a:r>
            <a:r>
              <a:rPr lang="en-US" dirty="0"/>
              <a:t>, Katie </a:t>
            </a:r>
            <a:r>
              <a:rPr lang="en-US" dirty="0" err="1"/>
              <a:t>Brendli</a:t>
            </a:r>
            <a:r>
              <a:rPr lang="en-US" dirty="0"/>
              <a:t>, and Leslie Shaw</a:t>
            </a:r>
          </a:p>
          <a:p>
            <a:r>
              <a:rPr lang="en-US" dirty="0"/>
              <a:t>YTI, Cornell University</a:t>
            </a:r>
          </a:p>
        </p:txBody>
      </p:sp>
    </p:spTree>
    <p:extLst>
      <p:ext uri="{BB962C8B-B14F-4D97-AF65-F5344CB8AC3E}">
        <p14:creationId xmlns:p14="http://schemas.microsoft.com/office/powerpoint/2010/main" val="410766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238B67-6054-4FCA-8E75-052D0AD002F0}"/>
              </a:ext>
            </a:extLst>
          </p:cNvPr>
          <p:cNvSpPr>
            <a:spLocks noGrp="1"/>
          </p:cNvSpPr>
          <p:nvPr>
            <p:ph type="body" sz="quarter" idx="13"/>
          </p:nvPr>
        </p:nvSpPr>
        <p:spPr/>
        <p:txBody>
          <a:bodyPr/>
          <a:lstStyle/>
          <a:p>
            <a:r>
              <a:rPr lang="en-US" sz="2000" dirty="0"/>
              <a:t>The aim of this work is to understand the </a:t>
            </a:r>
            <a:r>
              <a:rPr lang="en-US" sz="2000" dirty="0" smtClean="0"/>
              <a:t>primary and differential roles </a:t>
            </a:r>
            <a:r>
              <a:rPr lang="en-US" sz="2000" dirty="0"/>
              <a:t>that known predictors have for youth with ASD on binary outcomes of high school completion, post-secondary school participation, and employment</a:t>
            </a:r>
          </a:p>
          <a:p>
            <a:r>
              <a:rPr lang="en-US" sz="2000" dirty="0"/>
              <a:t>We separately run logit regressions for each predictor and each outcome</a:t>
            </a:r>
          </a:p>
          <a:p>
            <a:r>
              <a:rPr lang="en-US" sz="2000" dirty="0"/>
              <a:t>Results are reported as odds ratios</a:t>
            </a:r>
          </a:p>
          <a:p>
            <a:r>
              <a:rPr lang="en-US" sz="2000" dirty="0"/>
              <a:t>Robust standard errors</a:t>
            </a:r>
          </a:p>
          <a:p>
            <a:r>
              <a:rPr lang="en-US" sz="2000" dirty="0"/>
              <a:t>Multiple Imputation by Chained Equations (White, Royston, &amp; Wood, 2011) used in Stata 16 to address instances of missing data</a:t>
            </a:r>
          </a:p>
        </p:txBody>
      </p:sp>
      <p:sp>
        <p:nvSpPr>
          <p:cNvPr id="3" name="Title 2">
            <a:extLst>
              <a:ext uri="{FF2B5EF4-FFF2-40B4-BE49-F238E27FC236}">
                <a16:creationId xmlns:a16="http://schemas.microsoft.com/office/drawing/2014/main" id="{22E2CDA2-77DA-4652-88E0-4B1A8BE45D62}"/>
              </a:ext>
            </a:extLst>
          </p:cNvPr>
          <p:cNvSpPr>
            <a:spLocks noGrp="1"/>
          </p:cNvSpPr>
          <p:nvPr>
            <p:ph type="title"/>
          </p:nvPr>
        </p:nvSpPr>
        <p:spPr/>
        <p:txBody>
          <a:bodyPr/>
          <a:lstStyle/>
          <a:p>
            <a:r>
              <a:rPr lang="en-US" dirty="0"/>
              <a:t>Empirical Approach</a:t>
            </a:r>
          </a:p>
        </p:txBody>
      </p:sp>
    </p:spTree>
    <p:extLst>
      <p:ext uri="{BB962C8B-B14F-4D97-AF65-F5344CB8AC3E}">
        <p14:creationId xmlns:p14="http://schemas.microsoft.com/office/powerpoint/2010/main" val="304605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C9CB55-B5C2-4A29-8469-B86C8D46D6B9}"/>
              </a:ext>
            </a:extLst>
          </p:cNvPr>
          <p:cNvSpPr>
            <a:spLocks noGrp="1"/>
          </p:cNvSpPr>
          <p:nvPr>
            <p:ph type="body" sz="quarter" idx="13"/>
          </p:nvPr>
        </p:nvSpPr>
        <p:spPr/>
        <p:txBody>
          <a:bodyPr/>
          <a:lstStyle/>
          <a:p>
            <a:endParaRPr lang="en-US" dirty="0"/>
          </a:p>
        </p:txBody>
      </p:sp>
      <p:sp>
        <p:nvSpPr>
          <p:cNvPr id="3" name="Title 2">
            <a:extLst>
              <a:ext uri="{FF2B5EF4-FFF2-40B4-BE49-F238E27FC236}">
                <a16:creationId xmlns:a16="http://schemas.microsoft.com/office/drawing/2014/main" id="{DB44E65E-C1DB-4A64-A592-7ECBBDEE474B}"/>
              </a:ext>
            </a:extLst>
          </p:cNvPr>
          <p:cNvSpPr>
            <a:spLocks noGrp="1"/>
          </p:cNvSpPr>
          <p:nvPr>
            <p:ph type="title"/>
          </p:nvPr>
        </p:nvSpPr>
        <p:spPr/>
        <p:txBody>
          <a:bodyPr/>
          <a:lstStyle/>
          <a:p>
            <a:r>
              <a:rPr lang="en-US" dirty="0" smtClean="0"/>
              <a:t>Results: Career Development &amp; Policy</a:t>
            </a:r>
            <a:endParaRPr lang="en-US" dirty="0"/>
          </a:p>
        </p:txBody>
      </p:sp>
      <p:graphicFrame>
        <p:nvGraphicFramePr>
          <p:cNvPr id="4" name="Table 3">
            <a:extLst>
              <a:ext uri="{FF2B5EF4-FFF2-40B4-BE49-F238E27FC236}">
                <a16:creationId xmlns:a16="http://schemas.microsoft.com/office/drawing/2014/main" id="{C2CFE665-E4D0-4A92-B207-81DCEE998F98}"/>
              </a:ext>
            </a:extLst>
          </p:cNvPr>
          <p:cNvGraphicFramePr>
            <a:graphicFrameLocks noGrp="1"/>
          </p:cNvGraphicFramePr>
          <p:nvPr>
            <p:extLst>
              <p:ext uri="{D42A27DB-BD31-4B8C-83A1-F6EECF244321}">
                <p14:modId xmlns:p14="http://schemas.microsoft.com/office/powerpoint/2010/main" val="3456471268"/>
              </p:ext>
            </p:extLst>
          </p:nvPr>
        </p:nvGraphicFramePr>
        <p:xfrm>
          <a:off x="284546" y="1129307"/>
          <a:ext cx="3864040" cy="3195045"/>
        </p:xfrm>
        <a:graphic>
          <a:graphicData uri="http://schemas.openxmlformats.org/drawingml/2006/table">
            <a:tbl>
              <a:tblPr>
                <a:tableStyleId>{5C22544A-7EE6-4342-B048-85BDC9FD1C3A}</a:tableStyleId>
              </a:tblPr>
              <a:tblGrid>
                <a:gridCol w="1795558">
                  <a:extLst>
                    <a:ext uri="{9D8B030D-6E8A-4147-A177-3AD203B41FA5}">
                      <a16:colId xmlns:a16="http://schemas.microsoft.com/office/drawing/2014/main" val="1328488687"/>
                    </a:ext>
                  </a:extLst>
                </a:gridCol>
                <a:gridCol w="689494">
                  <a:extLst>
                    <a:ext uri="{9D8B030D-6E8A-4147-A177-3AD203B41FA5}">
                      <a16:colId xmlns:a16="http://schemas.microsoft.com/office/drawing/2014/main" val="52992566"/>
                    </a:ext>
                  </a:extLst>
                </a:gridCol>
                <a:gridCol w="689494">
                  <a:extLst>
                    <a:ext uri="{9D8B030D-6E8A-4147-A177-3AD203B41FA5}">
                      <a16:colId xmlns:a16="http://schemas.microsoft.com/office/drawing/2014/main" val="2488953407"/>
                    </a:ext>
                  </a:extLst>
                </a:gridCol>
                <a:gridCol w="689494">
                  <a:extLst>
                    <a:ext uri="{9D8B030D-6E8A-4147-A177-3AD203B41FA5}">
                      <a16:colId xmlns:a16="http://schemas.microsoft.com/office/drawing/2014/main" val="3605127819"/>
                    </a:ext>
                  </a:extLst>
                </a:gridCol>
              </a:tblGrid>
              <a:tr h="213003">
                <a:tc rowSpan="2">
                  <a:txBody>
                    <a:bodyPr/>
                    <a:lstStyle/>
                    <a:p>
                      <a:pPr algn="l" fontAlgn="b"/>
                      <a:r>
                        <a:rPr lang="en-US" sz="1100" u="none" strike="noStrike" dirty="0">
                          <a:effectLst/>
                          <a:latin typeface="+mn-lt"/>
                        </a:rPr>
                        <a:t>Predictor</a:t>
                      </a:r>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100" u="none" strike="noStrike" dirty="0">
                          <a:effectLst/>
                          <a:latin typeface="+mn-lt"/>
                        </a:rPr>
                        <a:t>Employment</a:t>
                      </a:r>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2640653"/>
                  </a:ext>
                </a:extLst>
              </a:tr>
              <a:tr h="426006">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latin typeface="+mn-lt"/>
                        </a:rPr>
                        <a:t>ASD</a:t>
                      </a:r>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latin typeface="+mn-lt"/>
                        </a:rPr>
                        <a:t>Predictor</a:t>
                      </a:r>
                      <a:endParaRPr lang="en-US" sz="1100" b="0" i="0" u="none" strike="noStrike">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latin typeface="+mn-lt"/>
                        </a:rPr>
                        <a:t>ASD x Predictor</a:t>
                      </a:r>
                      <a:endParaRPr lang="en-US" sz="1100" b="0" i="0" u="none" strike="noStrike">
                        <a:solidFill>
                          <a:srgbClr val="000000"/>
                        </a:solidFill>
                        <a:effectLst/>
                        <a:latin typeface="+mn-lt"/>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9553805"/>
                  </a:ext>
                </a:extLst>
              </a:tr>
              <a:tr h="213003">
                <a:tc>
                  <a:txBody>
                    <a:bodyPr/>
                    <a:lstStyle/>
                    <a:p>
                      <a:pPr algn="l" fontAlgn="b"/>
                      <a:r>
                        <a:rPr lang="en-US" sz="1100" u="none" strike="noStrike" dirty="0">
                          <a:effectLst/>
                          <a:latin typeface="+mn-lt"/>
                        </a:rPr>
                        <a:t>Career Awareness</a:t>
                      </a:r>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0.75+</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3.00***</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1.17</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9200232"/>
                  </a:ext>
                </a:extLst>
              </a:tr>
              <a:tr h="213003">
                <a:tc>
                  <a:txBody>
                    <a:bodyPr/>
                    <a:lstStyle/>
                    <a:p>
                      <a:pPr algn="l" fontAlgn="b"/>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(0.37)</a:t>
                      </a:r>
                    </a:p>
                  </a:txBody>
                  <a:tcPr marL="7620" marR="7620" marT="7620" marB="0" anchor="b"/>
                </a:tc>
                <a:tc>
                  <a:txBody>
                    <a:bodyPr/>
                    <a:lstStyle/>
                    <a:p>
                      <a:pPr algn="ctr" fontAlgn="b"/>
                      <a:r>
                        <a:rPr lang="en-US" sz="1100" b="0" i="0" u="none" strike="noStrike">
                          <a:solidFill>
                            <a:srgbClr val="000000"/>
                          </a:solidFill>
                          <a:effectLst/>
                          <a:latin typeface="+mn-lt"/>
                        </a:rPr>
                        <a:t>(0.33)</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7574029"/>
                  </a:ext>
                </a:extLst>
              </a:tr>
              <a:tr h="213003">
                <a:tc>
                  <a:txBody>
                    <a:bodyPr/>
                    <a:lstStyle/>
                    <a:p>
                      <a:pPr algn="l" fontAlgn="b"/>
                      <a:r>
                        <a:rPr lang="en-US" sz="1100" u="none" strike="noStrike" dirty="0">
                          <a:effectLst/>
                          <a:latin typeface="+mn-lt"/>
                        </a:rPr>
                        <a:t>Career technical education</a:t>
                      </a:r>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0.77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1.50**</a:t>
                      </a:r>
                    </a:p>
                  </a:txBody>
                  <a:tcPr marL="7620" marR="7620" marT="7620" marB="0" anchor="b"/>
                </a:tc>
                <a:tc>
                  <a:txBody>
                    <a:bodyPr/>
                    <a:lstStyle/>
                    <a:p>
                      <a:pPr algn="ctr" fontAlgn="b"/>
                      <a:r>
                        <a:rPr lang="en-US" sz="1100" b="0" i="0" u="none" strike="noStrike">
                          <a:solidFill>
                            <a:srgbClr val="000000"/>
                          </a:solidFill>
                          <a:effectLst/>
                          <a:latin typeface="+mn-lt"/>
                        </a:rPr>
                        <a:t>1.2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69915686"/>
                  </a:ext>
                </a:extLst>
              </a:tr>
              <a:tr h="213003">
                <a:tc>
                  <a:txBody>
                    <a:bodyPr/>
                    <a:lstStyle/>
                    <a:p>
                      <a:pPr algn="l" fontAlgn="b"/>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(0.20)</a:t>
                      </a:r>
                    </a:p>
                  </a:txBody>
                  <a:tcPr marL="7620" marR="7620" marT="7620" marB="0" anchor="b"/>
                </a:tc>
                <a:tc>
                  <a:txBody>
                    <a:bodyPr/>
                    <a:lstStyle/>
                    <a:p>
                      <a:pPr algn="ctr" fontAlgn="b"/>
                      <a:r>
                        <a:rPr lang="en-US" sz="1100" b="0" i="0" u="none" strike="noStrike">
                          <a:solidFill>
                            <a:srgbClr val="000000"/>
                          </a:solidFill>
                          <a:effectLst/>
                          <a:latin typeface="+mn-lt"/>
                        </a:rPr>
                        <a:t>(0.40)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86490068"/>
                  </a:ext>
                </a:extLst>
              </a:tr>
              <a:tr h="213003">
                <a:tc>
                  <a:txBody>
                    <a:bodyPr/>
                    <a:lstStyle/>
                    <a:p>
                      <a:pPr algn="l" fontAlgn="b"/>
                      <a:r>
                        <a:rPr lang="en-US" sz="1100" u="none" strike="noStrike" dirty="0">
                          <a:effectLst/>
                          <a:latin typeface="+mn-lt"/>
                        </a:rPr>
                        <a:t>Occupational courses</a:t>
                      </a:r>
                      <a:endParaRPr lang="en-US" sz="11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   0.68*</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5.14***</a:t>
                      </a:r>
                    </a:p>
                  </a:txBody>
                  <a:tcPr marL="7620" marR="7620" marT="7620" marB="0" anchor="b"/>
                </a:tc>
                <a:tc>
                  <a:txBody>
                    <a:bodyPr/>
                    <a:lstStyle/>
                    <a:p>
                      <a:pPr algn="ctr" fontAlgn="b"/>
                      <a:r>
                        <a:rPr lang="en-US" sz="1100" b="0" i="0" u="none" strike="noStrike">
                          <a:solidFill>
                            <a:srgbClr val="000000"/>
                          </a:solidFill>
                          <a:effectLst/>
                          <a:latin typeface="+mn-lt"/>
                        </a:rPr>
                        <a:t>1.3</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32694887"/>
                  </a:ext>
                </a:extLst>
              </a:tr>
              <a:tr h="213003">
                <a:tc>
                  <a:txBody>
                    <a:bodyPr/>
                    <a:lstStyle/>
                    <a:p>
                      <a:pPr algn="l" fontAlgn="b"/>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(0.13)</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(0.63)</a:t>
                      </a:r>
                    </a:p>
                  </a:txBody>
                  <a:tcPr marL="7620" marR="7620" marT="7620" marB="0" anchor="b"/>
                </a:tc>
                <a:tc>
                  <a:txBody>
                    <a:bodyPr/>
                    <a:lstStyle/>
                    <a:p>
                      <a:pPr algn="ctr" fontAlgn="b"/>
                      <a:r>
                        <a:rPr lang="en-US" sz="1100" b="0" i="0" u="none" strike="noStrike">
                          <a:solidFill>
                            <a:srgbClr val="000000"/>
                          </a:solidFill>
                          <a:effectLst/>
                          <a:latin typeface="+mn-lt"/>
                        </a:rPr>
                        <a:t>(0.37)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6013509"/>
                  </a:ext>
                </a:extLst>
              </a:tr>
              <a:tr h="213003">
                <a:tc>
                  <a:txBody>
                    <a:bodyPr/>
                    <a:lstStyle/>
                    <a:p>
                      <a:pPr algn="l" fontAlgn="b"/>
                      <a:r>
                        <a:rPr lang="en-US" sz="1100" u="none" strike="noStrike">
                          <a:effectLst/>
                          <a:latin typeface="+mn-lt"/>
                        </a:rPr>
                        <a:t>Employment</a:t>
                      </a:r>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   0.60*</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24.44***</a:t>
                      </a:r>
                    </a:p>
                  </a:txBody>
                  <a:tcPr marL="7620" marR="7620" marT="7620" marB="0" anchor="b"/>
                </a:tc>
                <a:tc>
                  <a:txBody>
                    <a:bodyPr/>
                    <a:lstStyle/>
                    <a:p>
                      <a:pPr algn="ctr" fontAlgn="b"/>
                      <a:r>
                        <a:rPr lang="en-US" sz="1100" b="0" i="0" u="none" strike="noStrike">
                          <a:solidFill>
                            <a:srgbClr val="000000"/>
                          </a:solidFill>
                          <a:effectLst/>
                          <a:latin typeface="+mn-lt"/>
                        </a:rPr>
                        <a:t>1.5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81118106"/>
                  </a:ext>
                </a:extLst>
              </a:tr>
              <a:tr h="213003">
                <a:tc>
                  <a:txBody>
                    <a:bodyPr/>
                    <a:lstStyle/>
                    <a:p>
                      <a:pPr algn="l" fontAlgn="b"/>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(3.45)</a:t>
                      </a:r>
                    </a:p>
                  </a:txBody>
                  <a:tcPr marL="7620" marR="7620" marT="7620" marB="0" anchor="b"/>
                </a:tc>
                <a:tc>
                  <a:txBody>
                    <a:bodyPr/>
                    <a:lstStyle/>
                    <a:p>
                      <a:pPr algn="ctr" fontAlgn="b"/>
                      <a:r>
                        <a:rPr lang="en-US" sz="1100" b="0" i="0" u="none" strike="noStrike">
                          <a:solidFill>
                            <a:srgbClr val="000000"/>
                          </a:solidFill>
                          <a:effectLst/>
                          <a:latin typeface="+mn-lt"/>
                        </a:rPr>
                        <a:t>(0.51)</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01719732"/>
                  </a:ext>
                </a:extLst>
              </a:tr>
              <a:tr h="213003">
                <a:tc>
                  <a:txBody>
                    <a:bodyPr/>
                    <a:lstStyle/>
                    <a:p>
                      <a:pPr algn="l" fontAlgn="b"/>
                      <a:r>
                        <a:rPr lang="en-US" sz="1100" u="none" strike="noStrike">
                          <a:effectLst/>
                          <a:latin typeface="+mn-lt"/>
                        </a:rPr>
                        <a:t>Paid employment</a:t>
                      </a:r>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a:t>
                      </a:r>
                    </a:p>
                  </a:txBody>
                  <a:tcPr marL="7620" marR="7620" marT="7620" marB="0" anchor="b"/>
                </a:tc>
                <a:tc>
                  <a:txBody>
                    <a:bodyPr/>
                    <a:lstStyle/>
                    <a:p>
                      <a:pPr algn="ctr" fontAlgn="b"/>
                      <a:r>
                        <a:rPr lang="en-US" sz="1100" b="0" i="0" u="none" strike="noStrike">
                          <a:solidFill>
                            <a:srgbClr val="000000"/>
                          </a:solidFill>
                          <a:effectLst/>
                          <a:latin typeface="+mn-lt"/>
                        </a:rPr>
                        <a:t>.</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43492723"/>
                  </a:ext>
                </a:extLst>
              </a:tr>
              <a:tr h="213003">
                <a:tc>
                  <a:txBody>
                    <a:bodyPr/>
                    <a:lstStyle/>
                    <a:p>
                      <a:pPr algn="l" fontAlgn="b"/>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a:t>
                      </a:r>
                    </a:p>
                  </a:txBody>
                  <a:tcPr marL="7620" marR="7620" marT="7620" marB="0" anchor="b"/>
                </a:tc>
                <a:tc>
                  <a:txBody>
                    <a:bodyPr/>
                    <a:lstStyle/>
                    <a:p>
                      <a:pPr algn="ctr" fontAlgn="b"/>
                      <a:r>
                        <a:rPr lang="en-US" sz="1100" b="0" i="0" u="none" strike="noStrike">
                          <a:solidFill>
                            <a:srgbClr val="000000"/>
                          </a:solidFill>
                          <a:effectLst/>
                          <a:latin typeface="+mn-lt"/>
                        </a:rPr>
                        <a:t>.</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732103"/>
                  </a:ext>
                </a:extLst>
              </a:tr>
              <a:tr h="213003">
                <a:tc>
                  <a:txBody>
                    <a:bodyPr/>
                    <a:lstStyle/>
                    <a:p>
                      <a:pPr algn="l" fontAlgn="b"/>
                      <a:r>
                        <a:rPr lang="en-US" sz="1100" u="none" strike="noStrike">
                          <a:effectLst/>
                          <a:latin typeface="+mn-lt"/>
                        </a:rPr>
                        <a:t>Work study</a:t>
                      </a:r>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   0.64*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4.53***</a:t>
                      </a:r>
                    </a:p>
                  </a:txBody>
                  <a:tcPr marL="7620" marR="7620" marT="7620" marB="0" anchor="b"/>
                </a:tc>
                <a:tc>
                  <a:txBody>
                    <a:bodyPr/>
                    <a:lstStyle/>
                    <a:p>
                      <a:pPr algn="ctr" fontAlgn="b"/>
                      <a:r>
                        <a:rPr lang="en-US" sz="1100" b="0" i="0" u="none" strike="noStrike">
                          <a:solidFill>
                            <a:srgbClr val="000000"/>
                          </a:solidFill>
                          <a:effectLst/>
                          <a:latin typeface="+mn-lt"/>
                        </a:rPr>
                        <a:t>1.4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15773925"/>
                  </a:ext>
                </a:extLst>
              </a:tr>
              <a:tr h="213003">
                <a:tc>
                  <a:txBody>
                    <a:bodyPr/>
                    <a:lstStyle/>
                    <a:p>
                      <a:pPr algn="l" fontAlgn="b"/>
                      <a:endParaRPr lang="en-US" sz="11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(0.13)</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(0.50)</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(0.39)</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6448272"/>
                  </a:ext>
                </a:extLst>
              </a:tr>
            </a:tbl>
          </a:graphicData>
        </a:graphic>
      </p:graphicFrame>
      <p:sp>
        <p:nvSpPr>
          <p:cNvPr id="5" name="TextBox 4">
            <a:extLst>
              <a:ext uri="{FF2B5EF4-FFF2-40B4-BE49-F238E27FC236}">
                <a16:creationId xmlns:a16="http://schemas.microsoft.com/office/drawing/2014/main" id="{6D8E920F-15C2-42BE-B949-478907310A03}"/>
              </a:ext>
            </a:extLst>
          </p:cNvPr>
          <p:cNvSpPr txBox="1"/>
          <p:nvPr/>
        </p:nvSpPr>
        <p:spPr>
          <a:xfrm>
            <a:off x="284545" y="4686240"/>
            <a:ext cx="8677655" cy="400110"/>
          </a:xfrm>
          <a:prstGeom prst="rect">
            <a:avLst/>
          </a:prstGeom>
          <a:noFill/>
        </p:spPr>
        <p:txBody>
          <a:bodyPr wrap="square" rtlCol="0">
            <a:spAutoFit/>
          </a:bodyPr>
          <a:lstStyle/>
          <a:p>
            <a:r>
              <a:rPr lang="en-US" sz="1000" dirty="0"/>
              <a:t>Source: Authors’ calculations using NYS PROMISE data. December 2020. Estimate expressed as an odds ratio with standard errors in parentheses. + p&lt;0.1, * p&lt;0.05, ** p&lt;0.01, *** p&lt;0.001.</a:t>
            </a:r>
          </a:p>
        </p:txBody>
      </p:sp>
      <p:graphicFrame>
        <p:nvGraphicFramePr>
          <p:cNvPr id="6" name="Table 5">
            <a:extLst>
              <a:ext uri="{FF2B5EF4-FFF2-40B4-BE49-F238E27FC236}">
                <a16:creationId xmlns:a16="http://schemas.microsoft.com/office/drawing/2014/main" id="{3237C73B-D477-4F83-B5AC-05348390295F}"/>
              </a:ext>
            </a:extLst>
          </p:cNvPr>
          <p:cNvGraphicFramePr>
            <a:graphicFrameLocks noGrp="1"/>
          </p:cNvGraphicFramePr>
          <p:nvPr>
            <p:extLst>
              <p:ext uri="{D42A27DB-BD31-4B8C-83A1-F6EECF244321}">
                <p14:modId xmlns:p14="http://schemas.microsoft.com/office/powerpoint/2010/main" val="3695391640"/>
              </p:ext>
            </p:extLst>
          </p:nvPr>
        </p:nvGraphicFramePr>
        <p:xfrm>
          <a:off x="4623372" y="1129307"/>
          <a:ext cx="4258677" cy="1518645"/>
        </p:xfrm>
        <a:graphic>
          <a:graphicData uri="http://schemas.openxmlformats.org/drawingml/2006/table">
            <a:tbl>
              <a:tblPr>
                <a:tableStyleId>{5C22544A-7EE6-4342-B048-85BDC9FD1C3A}</a:tableStyleId>
              </a:tblPr>
              <a:tblGrid>
                <a:gridCol w="2186889">
                  <a:extLst>
                    <a:ext uri="{9D8B030D-6E8A-4147-A177-3AD203B41FA5}">
                      <a16:colId xmlns:a16="http://schemas.microsoft.com/office/drawing/2014/main" val="1644888431"/>
                    </a:ext>
                  </a:extLst>
                </a:gridCol>
                <a:gridCol w="690596">
                  <a:extLst>
                    <a:ext uri="{9D8B030D-6E8A-4147-A177-3AD203B41FA5}">
                      <a16:colId xmlns:a16="http://schemas.microsoft.com/office/drawing/2014/main" val="1758840712"/>
                    </a:ext>
                  </a:extLst>
                </a:gridCol>
                <a:gridCol w="690596">
                  <a:extLst>
                    <a:ext uri="{9D8B030D-6E8A-4147-A177-3AD203B41FA5}">
                      <a16:colId xmlns:a16="http://schemas.microsoft.com/office/drawing/2014/main" val="1258019592"/>
                    </a:ext>
                  </a:extLst>
                </a:gridCol>
                <a:gridCol w="690596">
                  <a:extLst>
                    <a:ext uri="{9D8B030D-6E8A-4147-A177-3AD203B41FA5}">
                      <a16:colId xmlns:a16="http://schemas.microsoft.com/office/drawing/2014/main" val="2754240475"/>
                    </a:ext>
                  </a:extLst>
                </a:gridCol>
              </a:tblGrid>
              <a:tr h="216949">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100" u="none" strike="noStrike" dirty="0">
                          <a:effectLst/>
                        </a:rPr>
                        <a:t>Employment</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15762519"/>
                  </a:ext>
                </a:extLst>
              </a:tr>
              <a:tr h="433900">
                <a:tc>
                  <a:txBody>
                    <a:bodyPr/>
                    <a:lstStyle/>
                    <a:p>
                      <a:pPr algn="l" fontAlgn="b"/>
                      <a:r>
                        <a:rPr lang="en-US" sz="1100" u="none" strike="noStrike" dirty="0">
                          <a:effectLst/>
                        </a:rPr>
                        <a:t>Predictor</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Predictor</a:t>
                      </a:r>
                      <a:endParaRPr lang="en-US" sz="1100" b="0" i="0" u="none" strike="noStrike">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 x Predictor</a:t>
                      </a:r>
                      <a:endParaRPr lang="en-US" sz="1100" b="0" i="0" u="none" strike="noStrike">
                        <a:solidFill>
                          <a:srgbClr val="0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5746781"/>
                  </a:ext>
                </a:extLst>
              </a:tr>
              <a:tr h="216949">
                <a:tc>
                  <a:txBody>
                    <a:bodyPr/>
                    <a:lstStyle/>
                    <a:p>
                      <a:pPr algn="l" fontAlgn="b"/>
                      <a:r>
                        <a:rPr lang="en-US" sz="1100" u="none" strike="noStrike" dirty="0">
                          <a:effectLst/>
                        </a:rPr>
                        <a:t>High school completion</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1.01</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4.24***</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0.73</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9953009"/>
                  </a:ext>
                </a:extLst>
              </a:tr>
              <a:tr h="216949">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(0.15)</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(0.50)</a:t>
                      </a:r>
                    </a:p>
                  </a:txBody>
                  <a:tcPr marL="7620" marR="7620" marT="7620" marB="0" anchor="b"/>
                </a:tc>
                <a:tc>
                  <a:txBody>
                    <a:bodyPr/>
                    <a:lstStyle/>
                    <a:p>
                      <a:pPr algn="ctr" fontAlgn="b"/>
                      <a:r>
                        <a:rPr lang="en-US" sz="1100" b="0" i="0" u="none" strike="noStrike">
                          <a:solidFill>
                            <a:srgbClr val="000000"/>
                          </a:solidFill>
                          <a:effectLst/>
                          <a:latin typeface="+mn-lt"/>
                        </a:rPr>
                        <a:t>(0.22)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98977242"/>
                  </a:ext>
                </a:extLst>
              </a:tr>
              <a:tr h="216949">
                <a:tc>
                  <a:txBody>
                    <a:bodyPr/>
                    <a:lstStyle/>
                    <a:p>
                      <a:pPr algn="l" fontAlgn="b"/>
                      <a:r>
                        <a:rPr lang="en-US" sz="1100" u="none" strike="noStrike">
                          <a:effectLst/>
                        </a:rPr>
                        <a:t>Frequently+ in General Education</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0.85</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1.44***</a:t>
                      </a:r>
                    </a:p>
                  </a:txBody>
                  <a:tcPr marL="7620" marR="7620" marT="7620" marB="0" anchor="b"/>
                </a:tc>
                <a:tc>
                  <a:txBody>
                    <a:bodyPr/>
                    <a:lstStyle/>
                    <a:p>
                      <a:pPr algn="ctr" fontAlgn="b"/>
                      <a:r>
                        <a:rPr lang="en-US" sz="1100" b="0" i="0" u="none" strike="noStrike">
                          <a:solidFill>
                            <a:srgbClr val="000000"/>
                          </a:solidFill>
                          <a:effectLst/>
                          <a:latin typeface="+mn-lt"/>
                        </a:rPr>
                        <a:t>1.21</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7828754"/>
                  </a:ext>
                </a:extLst>
              </a:tr>
              <a:tr h="21694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(0.16)</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(0.38)</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5002090"/>
                  </a:ext>
                </a:extLst>
              </a:tr>
            </a:tbl>
          </a:graphicData>
        </a:graphic>
      </p:graphicFrame>
    </p:spTree>
    <p:extLst>
      <p:ext uri="{BB962C8B-B14F-4D97-AF65-F5344CB8AC3E}">
        <p14:creationId xmlns:p14="http://schemas.microsoft.com/office/powerpoint/2010/main" val="18608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1F276B-7A52-4604-BA16-D2C9622FFDDE}"/>
              </a:ext>
            </a:extLst>
          </p:cNvPr>
          <p:cNvSpPr>
            <a:spLocks noGrp="1"/>
          </p:cNvSpPr>
          <p:nvPr>
            <p:ph type="body" sz="quarter" idx="13"/>
          </p:nvPr>
        </p:nvSpPr>
        <p:spPr/>
        <p:txBody>
          <a:bodyPr/>
          <a:lstStyle/>
          <a:p>
            <a:endParaRPr lang="en-US" dirty="0"/>
          </a:p>
        </p:txBody>
      </p:sp>
      <p:sp>
        <p:nvSpPr>
          <p:cNvPr id="3" name="Title 2">
            <a:extLst>
              <a:ext uri="{FF2B5EF4-FFF2-40B4-BE49-F238E27FC236}">
                <a16:creationId xmlns:a16="http://schemas.microsoft.com/office/drawing/2014/main" id="{D2EF4B5D-D006-4A79-96D0-71087D7AB5A7}"/>
              </a:ext>
            </a:extLst>
          </p:cNvPr>
          <p:cNvSpPr>
            <a:spLocks noGrp="1"/>
          </p:cNvSpPr>
          <p:nvPr>
            <p:ph type="title"/>
          </p:nvPr>
        </p:nvSpPr>
        <p:spPr/>
        <p:txBody>
          <a:bodyPr/>
          <a:lstStyle/>
          <a:p>
            <a:r>
              <a:rPr lang="en-US" dirty="0"/>
              <a:t>Results: Collaborative </a:t>
            </a:r>
            <a:r>
              <a:rPr lang="en-US" dirty="0" smtClean="0"/>
              <a:t>Systems</a:t>
            </a:r>
            <a:endParaRPr lang="en-US" dirty="0"/>
          </a:p>
        </p:txBody>
      </p:sp>
      <p:graphicFrame>
        <p:nvGraphicFramePr>
          <p:cNvPr id="6" name="Table 5">
            <a:extLst>
              <a:ext uri="{FF2B5EF4-FFF2-40B4-BE49-F238E27FC236}">
                <a16:creationId xmlns:a16="http://schemas.microsoft.com/office/drawing/2014/main" id="{968BFF22-5082-4228-93AE-694749445FDD}"/>
              </a:ext>
            </a:extLst>
          </p:cNvPr>
          <p:cNvGraphicFramePr>
            <a:graphicFrameLocks noGrp="1"/>
          </p:cNvGraphicFramePr>
          <p:nvPr>
            <p:extLst>
              <p:ext uri="{D42A27DB-BD31-4B8C-83A1-F6EECF244321}">
                <p14:modId xmlns:p14="http://schemas.microsoft.com/office/powerpoint/2010/main" val="1065200190"/>
              </p:ext>
            </p:extLst>
          </p:nvPr>
        </p:nvGraphicFramePr>
        <p:xfrm>
          <a:off x="284546" y="1129307"/>
          <a:ext cx="3840478" cy="3438889"/>
        </p:xfrm>
        <a:graphic>
          <a:graphicData uri="http://schemas.openxmlformats.org/drawingml/2006/table">
            <a:tbl>
              <a:tblPr>
                <a:tableStyleId>{5C22544A-7EE6-4342-B048-85BDC9FD1C3A}</a:tableStyleId>
              </a:tblPr>
              <a:tblGrid>
                <a:gridCol w="1829464">
                  <a:extLst>
                    <a:ext uri="{9D8B030D-6E8A-4147-A177-3AD203B41FA5}">
                      <a16:colId xmlns:a16="http://schemas.microsoft.com/office/drawing/2014/main" val="391345812"/>
                    </a:ext>
                  </a:extLst>
                </a:gridCol>
                <a:gridCol w="670338">
                  <a:extLst>
                    <a:ext uri="{9D8B030D-6E8A-4147-A177-3AD203B41FA5}">
                      <a16:colId xmlns:a16="http://schemas.microsoft.com/office/drawing/2014/main" val="3008242535"/>
                    </a:ext>
                  </a:extLst>
                </a:gridCol>
                <a:gridCol w="670338">
                  <a:extLst>
                    <a:ext uri="{9D8B030D-6E8A-4147-A177-3AD203B41FA5}">
                      <a16:colId xmlns:a16="http://schemas.microsoft.com/office/drawing/2014/main" val="3366191086"/>
                    </a:ext>
                  </a:extLst>
                </a:gridCol>
                <a:gridCol w="670338">
                  <a:extLst>
                    <a:ext uri="{9D8B030D-6E8A-4147-A177-3AD203B41FA5}">
                      <a16:colId xmlns:a16="http://schemas.microsoft.com/office/drawing/2014/main" val="2300748960"/>
                    </a:ext>
                  </a:extLst>
                </a:gridCol>
              </a:tblGrid>
              <a:tr h="202419">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100" u="none" strike="noStrike" dirty="0">
                          <a:effectLst/>
                        </a:rPr>
                        <a:t>Employment</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4513471"/>
                  </a:ext>
                </a:extLst>
              </a:tr>
              <a:tr h="404837">
                <a:tc>
                  <a:txBody>
                    <a:bodyPr/>
                    <a:lstStyle/>
                    <a:p>
                      <a:pPr algn="l" fontAlgn="b"/>
                      <a:r>
                        <a:rPr lang="en-US" sz="1100" u="none" strike="noStrike" dirty="0">
                          <a:effectLst/>
                        </a:rPr>
                        <a:t>Predictor</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Predictor</a:t>
                      </a:r>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 x Predictor</a:t>
                      </a:r>
                      <a:endParaRPr lang="en-US" sz="1100" b="0" i="0" u="none" strike="noStrike">
                        <a:solidFill>
                          <a:srgbClr val="0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582498"/>
                  </a:ext>
                </a:extLst>
              </a:tr>
              <a:tr h="202419">
                <a:tc>
                  <a:txBody>
                    <a:bodyPr/>
                    <a:lstStyle/>
                    <a:p>
                      <a:pPr algn="l" fontAlgn="b"/>
                      <a:r>
                        <a:rPr lang="en-US" sz="1100" u="none" strike="noStrike">
                          <a:effectLst/>
                        </a:rPr>
                        <a:t>Interagency collaboration</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0.63*</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4.46***</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1.42</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86156764"/>
                  </a:ext>
                </a:extLst>
              </a:tr>
              <a:tr h="20241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(0.49)</a:t>
                      </a:r>
                    </a:p>
                  </a:txBody>
                  <a:tcPr marL="7620" marR="7620" marT="7620" marB="0" anchor="b"/>
                </a:tc>
                <a:tc>
                  <a:txBody>
                    <a:bodyPr/>
                    <a:lstStyle/>
                    <a:p>
                      <a:pPr algn="ctr" fontAlgn="b"/>
                      <a:r>
                        <a:rPr lang="en-US" sz="1100" b="0" i="0" u="none" strike="noStrike">
                          <a:solidFill>
                            <a:srgbClr val="000000"/>
                          </a:solidFill>
                          <a:effectLst/>
                          <a:latin typeface="+mn-lt"/>
                        </a:rPr>
                        <a:t>(0.40)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80024923"/>
                  </a:ext>
                </a:extLst>
              </a:tr>
              <a:tr h="202419">
                <a:tc>
                  <a:txBody>
                    <a:bodyPr/>
                    <a:lstStyle/>
                    <a:p>
                      <a:pPr algn="l" fontAlgn="b"/>
                      <a:r>
                        <a:rPr lang="en-US" sz="1100" u="none" strike="noStrike">
                          <a:effectLst/>
                        </a:rPr>
                        <a:t>PE: Graduate HS</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0.54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1.57*</a:t>
                      </a:r>
                    </a:p>
                  </a:txBody>
                  <a:tcPr marL="7620" marR="7620" marT="7620" marB="0" anchor="b"/>
                </a:tc>
                <a:tc>
                  <a:txBody>
                    <a:bodyPr/>
                    <a:lstStyle/>
                    <a:p>
                      <a:pPr algn="ctr" fontAlgn="b"/>
                      <a:r>
                        <a:rPr lang="en-US" sz="1100" b="0" i="0" u="none" strike="noStrike">
                          <a:solidFill>
                            <a:srgbClr val="000000"/>
                          </a:solidFill>
                          <a:effectLst/>
                          <a:latin typeface="+mn-lt"/>
                        </a:rPr>
                        <a:t>1.6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58827950"/>
                  </a:ext>
                </a:extLst>
              </a:tr>
              <a:tr h="202419">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(0.33)</a:t>
                      </a:r>
                    </a:p>
                  </a:txBody>
                  <a:tcPr marL="7620" marR="7620" marT="7620" marB="0" anchor="b"/>
                </a:tc>
                <a:tc>
                  <a:txBody>
                    <a:bodyPr/>
                    <a:lstStyle/>
                    <a:p>
                      <a:pPr algn="ctr" fontAlgn="b"/>
                      <a:r>
                        <a:rPr lang="en-US" sz="1100" b="0" i="0" u="none" strike="noStrike">
                          <a:solidFill>
                            <a:srgbClr val="000000"/>
                          </a:solidFill>
                          <a:effectLst/>
                          <a:latin typeface="+mn-lt"/>
                        </a:rPr>
                        <a:t>(0.79)</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6443338"/>
                  </a:ext>
                </a:extLst>
              </a:tr>
              <a:tr h="202419">
                <a:tc>
                  <a:txBody>
                    <a:bodyPr/>
                    <a:lstStyle/>
                    <a:p>
                      <a:pPr algn="l" fontAlgn="b"/>
                      <a:r>
                        <a:rPr lang="en-US" sz="1100" u="none" strike="noStrike">
                          <a:effectLst/>
                        </a:rPr>
                        <a:t>PE: Attend PSE</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0.69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1.46*</a:t>
                      </a:r>
                    </a:p>
                  </a:txBody>
                  <a:tcPr marL="7620" marR="7620" marT="7620" marB="0" anchor="b"/>
                </a:tc>
                <a:tc>
                  <a:txBody>
                    <a:bodyPr/>
                    <a:lstStyle/>
                    <a:p>
                      <a:pPr algn="ctr" fontAlgn="b"/>
                      <a:r>
                        <a:rPr lang="en-US" sz="1100" b="0" i="0" u="none" strike="noStrike">
                          <a:solidFill>
                            <a:srgbClr val="000000"/>
                          </a:solidFill>
                          <a:effectLst/>
                          <a:latin typeface="+mn-lt"/>
                        </a:rPr>
                        <a:t>1.36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43959838"/>
                  </a:ext>
                </a:extLst>
              </a:tr>
              <a:tr h="20018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(0.18)</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(0.22)</a:t>
                      </a:r>
                    </a:p>
                  </a:txBody>
                  <a:tcPr marL="7620" marR="7620" marT="7620" marB="0" anchor="b"/>
                </a:tc>
                <a:tc>
                  <a:txBody>
                    <a:bodyPr/>
                    <a:lstStyle/>
                    <a:p>
                      <a:pPr algn="ctr" fontAlgn="b"/>
                      <a:r>
                        <a:rPr lang="en-US" sz="1100" b="0" i="0" u="none" strike="noStrike">
                          <a:solidFill>
                            <a:srgbClr val="000000"/>
                          </a:solidFill>
                          <a:effectLst/>
                          <a:latin typeface="+mn-lt"/>
                        </a:rPr>
                        <a:t>(0.42)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0282042"/>
                  </a:ext>
                </a:extLst>
              </a:tr>
              <a:tr h="202419">
                <a:tc>
                  <a:txBody>
                    <a:bodyPr/>
                    <a:lstStyle/>
                    <a:p>
                      <a:pPr algn="l" fontAlgn="b"/>
                      <a:r>
                        <a:rPr lang="en-US" sz="1100" u="none" strike="noStrike">
                          <a:effectLst/>
                        </a:rPr>
                        <a:t>PE: Graduate PSE</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1.18</a:t>
                      </a:r>
                    </a:p>
                  </a:txBody>
                  <a:tcPr marL="7620" marR="7620" marT="7620" marB="0" anchor="b"/>
                </a:tc>
                <a:tc>
                  <a:txBody>
                    <a:bodyPr/>
                    <a:lstStyle/>
                    <a:p>
                      <a:pPr algn="ctr" fontAlgn="b"/>
                      <a:r>
                        <a:rPr lang="en-US" sz="1100" b="0" i="0" u="none" strike="noStrike">
                          <a:solidFill>
                            <a:srgbClr val="000000"/>
                          </a:solidFill>
                          <a:effectLst/>
                          <a:latin typeface="+mn-lt"/>
                        </a:rPr>
                        <a:t>0.99</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13765629"/>
                  </a:ext>
                </a:extLst>
              </a:tr>
              <a:tr h="20241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(0.22)</a:t>
                      </a:r>
                    </a:p>
                  </a:txBody>
                  <a:tcPr marL="7620" marR="7620" marT="7620" marB="0" anchor="b"/>
                </a:tc>
                <a:tc>
                  <a:txBody>
                    <a:bodyPr/>
                    <a:lstStyle/>
                    <a:p>
                      <a:pPr algn="ctr" fontAlgn="b"/>
                      <a:r>
                        <a:rPr lang="en-US" sz="110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8350362"/>
                  </a:ext>
                </a:extLst>
              </a:tr>
              <a:tr h="202419">
                <a:tc>
                  <a:txBody>
                    <a:bodyPr/>
                    <a:lstStyle/>
                    <a:p>
                      <a:pPr algn="l" fontAlgn="b"/>
                      <a:r>
                        <a:rPr lang="en-US" sz="1100" u="none" strike="noStrike">
                          <a:effectLst/>
                        </a:rPr>
                        <a:t>PE: Paid job</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0.75</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2.79***</a:t>
                      </a:r>
                    </a:p>
                  </a:txBody>
                  <a:tcPr marL="7620" marR="7620" marT="7620" marB="0" anchor="b"/>
                </a:tc>
                <a:tc>
                  <a:txBody>
                    <a:bodyPr/>
                    <a:lstStyle/>
                    <a:p>
                      <a:pPr algn="ctr" fontAlgn="b"/>
                      <a:r>
                        <a:rPr lang="en-US" sz="1100" b="0" i="0" u="none" strike="noStrike">
                          <a:solidFill>
                            <a:srgbClr val="000000"/>
                          </a:solidFill>
                          <a:effectLst/>
                          <a:latin typeface="+mn-lt"/>
                        </a:rPr>
                        <a:t>1.27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29276189"/>
                  </a:ext>
                </a:extLst>
              </a:tr>
              <a:tr h="20241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(0.28)</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(0.61)</a:t>
                      </a:r>
                    </a:p>
                  </a:txBody>
                  <a:tcPr marL="7620" marR="7620" marT="7620" marB="0" anchor="b"/>
                </a:tc>
                <a:tc>
                  <a:txBody>
                    <a:bodyPr/>
                    <a:lstStyle/>
                    <a:p>
                      <a:pPr algn="ctr" fontAlgn="b"/>
                      <a:r>
                        <a:rPr lang="en-US" sz="1100" b="0" i="0" u="none" strike="noStrike">
                          <a:solidFill>
                            <a:srgbClr val="000000"/>
                          </a:solidFill>
                          <a:effectLst/>
                          <a:latin typeface="+mn-lt"/>
                        </a:rPr>
                        <a:t>(0.52)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89947722"/>
                  </a:ext>
                </a:extLst>
              </a:tr>
              <a:tr h="202419">
                <a:tc>
                  <a:txBody>
                    <a:bodyPr/>
                    <a:lstStyle/>
                    <a:p>
                      <a:pPr algn="l" fontAlgn="b"/>
                      <a:r>
                        <a:rPr lang="en-US" sz="1100" u="none" strike="noStrike">
                          <a:effectLst/>
                        </a:rPr>
                        <a:t>PE: Financial Indep</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1.38*</a:t>
                      </a:r>
                    </a:p>
                  </a:txBody>
                  <a:tcPr marL="7620" marR="7620" marT="7620" marB="0" anchor="b"/>
                </a:tc>
                <a:tc>
                  <a:txBody>
                    <a:bodyPr/>
                    <a:lstStyle/>
                    <a:p>
                      <a:pPr algn="ctr" fontAlgn="b"/>
                      <a:r>
                        <a:rPr lang="en-US" sz="1100" b="0" i="0" u="none" strike="noStrike">
                          <a:solidFill>
                            <a:srgbClr val="000000"/>
                          </a:solidFill>
                          <a:effectLst/>
                          <a:latin typeface="+mn-lt"/>
                        </a:rPr>
                        <a:t>0.99</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2632606"/>
                  </a:ext>
                </a:extLst>
              </a:tr>
              <a:tr h="20241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(0.18)</a:t>
                      </a:r>
                    </a:p>
                  </a:txBody>
                  <a:tcPr marL="7620" marR="7620" marT="7620" marB="0" anchor="b"/>
                </a:tc>
                <a:tc>
                  <a:txBody>
                    <a:bodyPr/>
                    <a:lstStyle/>
                    <a:p>
                      <a:pPr algn="ctr" fontAlgn="b"/>
                      <a:r>
                        <a:rPr lang="en-US" sz="1100" b="0" i="0" u="none" strike="noStrike">
                          <a:solidFill>
                            <a:srgbClr val="000000"/>
                          </a:solidFill>
                          <a:effectLst/>
                          <a:latin typeface="+mn-lt"/>
                        </a:rPr>
                        <a:t>(0.26)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01095303"/>
                  </a:ext>
                </a:extLst>
              </a:tr>
              <a:tr h="202419">
                <a:tc>
                  <a:txBody>
                    <a:bodyPr/>
                    <a:lstStyle/>
                    <a:p>
                      <a:pPr algn="l" fontAlgn="b"/>
                      <a:r>
                        <a:rPr lang="en-US" sz="1100" u="none" strike="noStrike">
                          <a:effectLst/>
                        </a:rPr>
                        <a:t>PE: Live away</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1.15</a:t>
                      </a:r>
                    </a:p>
                  </a:txBody>
                  <a:tcPr marL="7620" marR="7620" marT="7620" marB="0" anchor="b"/>
                </a:tc>
                <a:tc>
                  <a:txBody>
                    <a:bodyPr/>
                    <a:lstStyle/>
                    <a:p>
                      <a:pPr algn="ctr" fontAlgn="b"/>
                      <a:r>
                        <a:rPr lang="en-US" sz="1100" b="0" i="0" u="none" strike="noStrike">
                          <a:solidFill>
                            <a:srgbClr val="000000"/>
                          </a:solidFill>
                          <a:effectLst/>
                          <a:latin typeface="+mn-lt"/>
                        </a:rPr>
                        <a:t>1.16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8005245"/>
                  </a:ext>
                </a:extLst>
              </a:tr>
              <a:tr h="20241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n-lt"/>
                        </a:rPr>
                        <a:t>(0.14)</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(0.31)</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32657"/>
                  </a:ext>
                </a:extLst>
              </a:tr>
            </a:tbl>
          </a:graphicData>
        </a:graphic>
      </p:graphicFrame>
      <p:sp>
        <p:nvSpPr>
          <p:cNvPr id="7" name="TextBox 6">
            <a:extLst>
              <a:ext uri="{FF2B5EF4-FFF2-40B4-BE49-F238E27FC236}">
                <a16:creationId xmlns:a16="http://schemas.microsoft.com/office/drawing/2014/main" id="{624441BB-0AC2-48B3-8DB6-7A247489D2AA}"/>
              </a:ext>
            </a:extLst>
          </p:cNvPr>
          <p:cNvSpPr txBox="1"/>
          <p:nvPr/>
        </p:nvSpPr>
        <p:spPr>
          <a:xfrm>
            <a:off x="284545" y="4686240"/>
            <a:ext cx="8677655" cy="400110"/>
          </a:xfrm>
          <a:prstGeom prst="rect">
            <a:avLst/>
          </a:prstGeom>
          <a:noFill/>
        </p:spPr>
        <p:txBody>
          <a:bodyPr wrap="square" rtlCol="0">
            <a:spAutoFit/>
          </a:bodyPr>
          <a:lstStyle/>
          <a:p>
            <a:r>
              <a:rPr lang="en-US" sz="1000" dirty="0"/>
              <a:t>Source: Authors’ calculations using NYS PROMISE data. December 2020. Estimate expressed as an odds ratio with standard errors in parentheses. + p&lt;0.1, * p&lt;0.05, ** p&lt;0.01, *** p&lt;0.001.</a:t>
            </a:r>
          </a:p>
        </p:txBody>
      </p:sp>
      <p:graphicFrame>
        <p:nvGraphicFramePr>
          <p:cNvPr id="8" name="Table 7">
            <a:extLst>
              <a:ext uri="{FF2B5EF4-FFF2-40B4-BE49-F238E27FC236}">
                <a16:creationId xmlns:a16="http://schemas.microsoft.com/office/drawing/2014/main" id="{0A3E05BC-2A12-4011-98BE-F39851867094}"/>
              </a:ext>
            </a:extLst>
          </p:cNvPr>
          <p:cNvGraphicFramePr>
            <a:graphicFrameLocks noGrp="1"/>
          </p:cNvGraphicFramePr>
          <p:nvPr>
            <p:extLst>
              <p:ext uri="{D42A27DB-BD31-4B8C-83A1-F6EECF244321}">
                <p14:modId xmlns:p14="http://schemas.microsoft.com/office/powerpoint/2010/main" val="714560389"/>
              </p:ext>
            </p:extLst>
          </p:nvPr>
        </p:nvGraphicFramePr>
        <p:xfrm>
          <a:off x="4429784" y="1129306"/>
          <a:ext cx="4617472" cy="3499845"/>
        </p:xfrm>
        <a:graphic>
          <a:graphicData uri="http://schemas.openxmlformats.org/drawingml/2006/table">
            <a:tbl>
              <a:tblPr>
                <a:tableStyleId>{5C22544A-7EE6-4342-B048-85BDC9FD1C3A}</a:tableStyleId>
              </a:tblPr>
              <a:tblGrid>
                <a:gridCol w="2467955">
                  <a:extLst>
                    <a:ext uri="{9D8B030D-6E8A-4147-A177-3AD203B41FA5}">
                      <a16:colId xmlns:a16="http://schemas.microsoft.com/office/drawing/2014/main" val="1192574678"/>
                    </a:ext>
                  </a:extLst>
                </a:gridCol>
                <a:gridCol w="669845">
                  <a:extLst>
                    <a:ext uri="{9D8B030D-6E8A-4147-A177-3AD203B41FA5}">
                      <a16:colId xmlns:a16="http://schemas.microsoft.com/office/drawing/2014/main" val="684485"/>
                    </a:ext>
                  </a:extLst>
                </a:gridCol>
                <a:gridCol w="739836">
                  <a:extLst>
                    <a:ext uri="{9D8B030D-6E8A-4147-A177-3AD203B41FA5}">
                      <a16:colId xmlns:a16="http://schemas.microsoft.com/office/drawing/2014/main" val="3905133868"/>
                    </a:ext>
                  </a:extLst>
                </a:gridCol>
                <a:gridCol w="739836">
                  <a:extLst>
                    <a:ext uri="{9D8B030D-6E8A-4147-A177-3AD203B41FA5}">
                      <a16:colId xmlns:a16="http://schemas.microsoft.com/office/drawing/2014/main" val="2224060256"/>
                    </a:ext>
                  </a:extLst>
                </a:gridCol>
              </a:tblGrid>
              <a:tr h="181760">
                <a:tc>
                  <a:txBody>
                    <a:bodyPr/>
                    <a:lstStyle/>
                    <a:p>
                      <a:pPr algn="l" fontAlgn="b"/>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100" u="none" strike="noStrike" dirty="0">
                          <a:effectLst/>
                        </a:rPr>
                        <a:t>Employment</a:t>
                      </a:r>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4050310"/>
                  </a:ext>
                </a:extLst>
              </a:tr>
              <a:tr h="363521">
                <a:tc>
                  <a:txBody>
                    <a:bodyPr/>
                    <a:lstStyle/>
                    <a:p>
                      <a:pPr algn="l" fontAlgn="b"/>
                      <a:r>
                        <a:rPr lang="en-US" sz="1100" u="none" strike="noStrike" dirty="0">
                          <a:effectLst/>
                        </a:rPr>
                        <a:t>Predictor</a:t>
                      </a:r>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Predictor</a:t>
                      </a:r>
                      <a:endParaRPr lang="en-US" sz="1100" b="0" i="0" u="none" strike="noStrike">
                        <a:solidFill>
                          <a:srgbClr val="000000"/>
                        </a:solidFill>
                        <a:effectLst/>
                        <a:latin typeface="Calibri" panose="020F0502020204030204" pitchFamily="34" charset="0"/>
                      </a:endParaRPr>
                    </a:p>
                  </a:txBody>
                  <a:tcPr marL="7115" marR="7115" marT="711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ASD x Predictor</a:t>
                      </a:r>
                      <a:endParaRPr lang="en-US" sz="1100" b="0" i="0" u="none" strike="noStrike">
                        <a:solidFill>
                          <a:srgbClr val="000000"/>
                        </a:solidFill>
                        <a:effectLst/>
                        <a:latin typeface="Calibri" panose="020F0502020204030204" pitchFamily="34" charset="0"/>
                      </a:endParaRPr>
                    </a:p>
                  </a:txBody>
                  <a:tcPr marL="7115" marR="7115" marT="711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6029732"/>
                  </a:ext>
                </a:extLst>
              </a:tr>
              <a:tr h="181760">
                <a:tc>
                  <a:txBody>
                    <a:bodyPr/>
                    <a:lstStyle/>
                    <a:p>
                      <a:pPr algn="l" fontAlgn="b"/>
                      <a:r>
                        <a:rPr lang="en-US" sz="1100" u="none" strike="noStrike" dirty="0">
                          <a:effectLst/>
                        </a:rPr>
                        <a:t>PI: School experiences</a:t>
                      </a:r>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0.64</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   1.27+</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100" b="0" i="0" u="none" strike="noStrike">
                          <a:solidFill>
                            <a:srgbClr val="000000"/>
                          </a:solidFill>
                          <a:effectLst/>
                          <a:latin typeface="+mn-lt"/>
                        </a:rPr>
                        <a:t>1.45</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76683821"/>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(0.20)</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(0.18)</a:t>
                      </a:r>
                    </a:p>
                  </a:txBody>
                  <a:tcPr marL="7620" marR="7620" marT="7620" marB="0" anchor="b"/>
                </a:tc>
                <a:tc>
                  <a:txBody>
                    <a:bodyPr/>
                    <a:lstStyle/>
                    <a:p>
                      <a:pPr algn="ctr" fontAlgn="b"/>
                      <a:r>
                        <a:rPr lang="en-US" sz="1100" b="0" i="0" u="none" strike="noStrike">
                          <a:solidFill>
                            <a:srgbClr val="000000"/>
                          </a:solidFill>
                          <a:effectLst/>
                          <a:latin typeface="+mn-lt"/>
                        </a:rPr>
                        <a:t>(0.52)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70445"/>
                  </a:ext>
                </a:extLst>
              </a:tr>
              <a:tr h="181760">
                <a:tc>
                  <a:txBody>
                    <a:bodyPr/>
                    <a:lstStyle/>
                    <a:p>
                      <a:pPr algn="l" fontAlgn="b"/>
                      <a:r>
                        <a:rPr lang="en-US" sz="1100" u="none" strike="noStrike" dirty="0">
                          <a:effectLst/>
                        </a:rPr>
                        <a:t>PI: Plans after HS</a:t>
                      </a:r>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1.49***</a:t>
                      </a:r>
                    </a:p>
                  </a:txBody>
                  <a:tcPr marL="7620" marR="7620" marT="7620" marB="0" anchor="b"/>
                </a:tc>
                <a:tc>
                  <a:txBody>
                    <a:bodyPr/>
                    <a:lstStyle/>
                    <a:p>
                      <a:pPr algn="ctr" fontAlgn="b"/>
                      <a:r>
                        <a:rPr lang="en-US" sz="1100" b="0" i="0" u="none" strike="noStrike">
                          <a:solidFill>
                            <a:srgbClr val="000000"/>
                          </a:solidFill>
                          <a:effectLst/>
                          <a:latin typeface="+mn-lt"/>
                        </a:rPr>
                        <a:t>1.18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28367813"/>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(0.17)</a:t>
                      </a:r>
                    </a:p>
                  </a:txBody>
                  <a:tcPr marL="7620" marR="7620" marT="7620" marB="0" anchor="b"/>
                </a:tc>
                <a:tc>
                  <a:txBody>
                    <a:bodyPr/>
                    <a:lstStyle/>
                    <a:p>
                      <a:pPr algn="ctr" fontAlgn="b"/>
                      <a:r>
                        <a:rPr lang="en-US" sz="110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46023456"/>
                  </a:ext>
                </a:extLst>
              </a:tr>
              <a:tr h="181760">
                <a:tc>
                  <a:txBody>
                    <a:bodyPr/>
                    <a:lstStyle/>
                    <a:p>
                      <a:pPr algn="l" fontAlgn="b"/>
                      <a:r>
                        <a:rPr lang="en-US" sz="1100" u="none" strike="noStrike">
                          <a:effectLst/>
                        </a:rPr>
                        <a:t>PI: Transition services</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0.96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1.46**</a:t>
                      </a:r>
                    </a:p>
                  </a:txBody>
                  <a:tcPr marL="7620" marR="7620" marT="7620" marB="0" anchor="b"/>
                </a:tc>
                <a:tc>
                  <a:txBody>
                    <a:bodyPr/>
                    <a:lstStyle/>
                    <a:p>
                      <a:pPr algn="ctr" fontAlgn="b"/>
                      <a:r>
                        <a:rPr lang="en-US" sz="1100" b="0" i="0" u="none" strike="noStrike">
                          <a:solidFill>
                            <a:srgbClr val="000000"/>
                          </a:solidFill>
                          <a:effectLst/>
                          <a:latin typeface="+mn-lt"/>
                        </a:rPr>
                        <a:t>0.84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2813176"/>
                  </a:ext>
                </a:extLst>
              </a:tr>
              <a:tr h="181760">
                <a:tc>
                  <a:txBody>
                    <a:bodyPr/>
                    <a:lstStyle/>
                    <a:p>
                      <a:pPr algn="l" fontAlgn="b"/>
                      <a:endParaRPr lang="en-US" sz="1100" b="0" i="0" u="none" strike="noStrike" dirty="0">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(0.18)</a:t>
                      </a:r>
                    </a:p>
                  </a:txBody>
                  <a:tcPr marL="7620" marR="7620" marT="7620" marB="0" anchor="b"/>
                </a:tc>
                <a:tc>
                  <a:txBody>
                    <a:bodyPr/>
                    <a:lstStyle/>
                    <a:p>
                      <a:pPr algn="ctr" fontAlgn="b"/>
                      <a:r>
                        <a:rPr lang="en-US" sz="1100" b="0" i="0" u="none" strike="noStrike">
                          <a:solidFill>
                            <a:srgbClr val="000000"/>
                          </a:solidFill>
                          <a:effectLst/>
                          <a:latin typeface="+mn-lt"/>
                        </a:rPr>
                        <a:t>(0.25)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7765761"/>
                  </a:ext>
                </a:extLst>
              </a:tr>
              <a:tr h="181760">
                <a:tc>
                  <a:txBody>
                    <a:bodyPr/>
                    <a:lstStyle/>
                    <a:p>
                      <a:pPr algn="l" fontAlgn="b"/>
                      <a:r>
                        <a:rPr lang="en-US" sz="1100" u="none" strike="noStrike">
                          <a:effectLst/>
                        </a:rPr>
                        <a:t>PI: After HS services</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0.95</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1.32*</a:t>
                      </a:r>
                    </a:p>
                  </a:txBody>
                  <a:tcPr marL="7620" marR="7620" marT="7620" marB="0" anchor="b"/>
                </a:tc>
                <a:tc>
                  <a:txBody>
                    <a:bodyPr/>
                    <a:lstStyle/>
                    <a:p>
                      <a:pPr algn="ctr" fontAlgn="b"/>
                      <a:r>
                        <a:rPr lang="en-US" sz="1100" b="0" i="0" u="none" strike="noStrike">
                          <a:solidFill>
                            <a:srgbClr val="000000"/>
                          </a:solidFill>
                          <a:effectLst/>
                          <a:latin typeface="+mn-lt"/>
                        </a:rPr>
                        <a:t>0.85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405636"/>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(0.24)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(0.16)</a:t>
                      </a:r>
                    </a:p>
                  </a:txBody>
                  <a:tcPr marL="7620" marR="7620" marT="7620" marB="0" anchor="b"/>
                </a:tc>
                <a:tc>
                  <a:txBody>
                    <a:bodyPr/>
                    <a:lstStyle/>
                    <a:p>
                      <a:pPr algn="ctr" fontAlgn="b"/>
                      <a:r>
                        <a:rPr lang="en-US" sz="1100" b="0" i="0" u="none" strike="noStrike">
                          <a:solidFill>
                            <a:srgbClr val="000000"/>
                          </a:solidFill>
                          <a:effectLst/>
                          <a:latin typeface="+mn-lt"/>
                        </a:rPr>
                        <a:t>(0.25)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08870497"/>
                  </a:ext>
                </a:extLst>
              </a:tr>
              <a:tr h="181760">
                <a:tc>
                  <a:txBody>
                    <a:bodyPr/>
                    <a:lstStyle/>
                    <a:p>
                      <a:pPr algn="l" fontAlgn="b"/>
                      <a:r>
                        <a:rPr lang="en-US" sz="1100" u="none" strike="noStrike">
                          <a:effectLst/>
                        </a:rPr>
                        <a:t>PI: Community living services</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0.85</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1.24+</a:t>
                      </a:r>
                    </a:p>
                  </a:txBody>
                  <a:tcPr marL="7620" marR="7620" marT="7620" marB="0" anchor="b"/>
                </a:tc>
                <a:tc>
                  <a:txBody>
                    <a:bodyPr/>
                    <a:lstStyle/>
                    <a:p>
                      <a:pPr algn="ctr" fontAlgn="b"/>
                      <a:r>
                        <a:rPr lang="en-US" sz="1100" b="0" i="0" u="none" strike="noStrike" dirty="0">
                          <a:solidFill>
                            <a:srgbClr val="000000"/>
                          </a:solidFill>
                          <a:effectLst/>
                          <a:latin typeface="+mn-lt"/>
                        </a:rPr>
                        <a:t>1.00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8664699"/>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(0.15)</a:t>
                      </a:r>
                    </a:p>
                  </a:txBody>
                  <a:tcPr marL="7620" marR="7620" marT="7620" marB="0" anchor="b"/>
                </a:tc>
                <a:tc>
                  <a:txBody>
                    <a:bodyPr/>
                    <a:lstStyle/>
                    <a:p>
                      <a:pPr algn="ctr" fontAlgn="b"/>
                      <a:r>
                        <a:rPr lang="en-US" sz="1100" b="0" i="0" u="none" strike="noStrike">
                          <a:solidFill>
                            <a:srgbClr val="000000"/>
                          </a:solidFill>
                          <a:effectLst/>
                          <a:latin typeface="+mn-lt"/>
                        </a:rPr>
                        <a:t>(0.28)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701159"/>
                  </a:ext>
                </a:extLst>
              </a:tr>
              <a:tr h="181760">
                <a:tc>
                  <a:txBody>
                    <a:bodyPr/>
                    <a:lstStyle/>
                    <a:p>
                      <a:pPr algn="l" fontAlgn="b"/>
                      <a:r>
                        <a:rPr lang="en-US" sz="1100" u="none" strike="noStrike">
                          <a:effectLst/>
                        </a:rPr>
                        <a:t>Student support</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0.91</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28.88***</a:t>
                      </a:r>
                    </a:p>
                  </a:txBody>
                  <a:tcPr marL="7620" marR="7620" marT="7620" marB="0" anchor="b"/>
                </a:tc>
                <a:tc>
                  <a:txBody>
                    <a:bodyPr/>
                    <a:lstStyle/>
                    <a:p>
                      <a:pPr algn="ctr" fontAlgn="b"/>
                      <a:r>
                        <a:rPr lang="en-US" sz="1100" b="0" i="0" u="none" strike="noStrike">
                          <a:solidFill>
                            <a:srgbClr val="000000"/>
                          </a:solidFill>
                          <a:effectLst/>
                          <a:latin typeface="+mn-lt"/>
                        </a:rPr>
                        <a:t>0.66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19527230"/>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mn-lt"/>
                        </a:rPr>
                        <a:t>(0.13)</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(7.15)</a:t>
                      </a:r>
                    </a:p>
                  </a:txBody>
                  <a:tcPr marL="7620" marR="7620" marT="7620" marB="0" anchor="b"/>
                </a:tc>
                <a:tc>
                  <a:txBody>
                    <a:bodyPr/>
                    <a:lstStyle/>
                    <a:p>
                      <a:pPr algn="ctr" fontAlgn="b"/>
                      <a:r>
                        <a:rPr lang="en-US" sz="110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61234263"/>
                  </a:ext>
                </a:extLst>
              </a:tr>
              <a:tr h="181760">
                <a:tc>
                  <a:txBody>
                    <a:bodyPr/>
                    <a:lstStyle/>
                    <a:p>
                      <a:pPr algn="l" fontAlgn="b"/>
                      <a:r>
                        <a:rPr lang="en-US" sz="1100" u="none" strike="noStrike">
                          <a:effectLst/>
                        </a:rPr>
                        <a:t>Transition program: SEd</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0.83</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  13.34***</a:t>
                      </a:r>
                    </a:p>
                  </a:txBody>
                  <a:tcPr marL="7620" marR="7620" marT="7620" marB="0" anchor="b"/>
                </a:tc>
                <a:tc>
                  <a:txBody>
                    <a:bodyPr/>
                    <a:lstStyle/>
                    <a:p>
                      <a:pPr algn="ctr" fontAlgn="b"/>
                      <a:r>
                        <a:rPr lang="en-US" sz="1100" b="0" i="0" u="none" strike="noStrike">
                          <a:solidFill>
                            <a:srgbClr val="000000"/>
                          </a:solidFill>
                          <a:effectLst/>
                          <a:latin typeface="+mn-lt"/>
                        </a:rPr>
                        <a:t>1.32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0131267"/>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(0.11)</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mn-lt"/>
                        </a:rPr>
                        <a:t>(6.42)</a:t>
                      </a:r>
                    </a:p>
                  </a:txBody>
                  <a:tcPr marL="7620" marR="7620" marT="7620" marB="0" anchor="b"/>
                </a:tc>
                <a:tc>
                  <a:txBody>
                    <a:bodyPr/>
                    <a:lstStyle/>
                    <a:p>
                      <a:pPr algn="ctr" fontAlgn="b"/>
                      <a:r>
                        <a:rPr lang="en-US" sz="1100" b="0" i="0" u="none" strike="noStrike">
                          <a:solidFill>
                            <a:srgbClr val="000000"/>
                          </a:solidFill>
                          <a:effectLst/>
                          <a:latin typeface="+mn-lt"/>
                        </a:rPr>
                        <a:t>(1.58)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7713982"/>
                  </a:ext>
                </a:extLst>
              </a:tr>
              <a:tr h="228164">
                <a:tc>
                  <a:txBody>
                    <a:bodyPr/>
                    <a:lstStyle/>
                    <a:p>
                      <a:pPr algn="l" fontAlgn="b"/>
                      <a:r>
                        <a:rPr lang="en-US" sz="1100" u="none" strike="noStrike">
                          <a:effectLst/>
                        </a:rPr>
                        <a:t>Transition program: Number services</a:t>
                      </a:r>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   0.72+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mn-lt"/>
                        </a:rPr>
                        <a:t>1.47***</a:t>
                      </a:r>
                    </a:p>
                  </a:txBody>
                  <a:tcPr marL="7620" marR="7620" marT="7620" marB="0" anchor="b"/>
                </a:tc>
                <a:tc>
                  <a:txBody>
                    <a:bodyPr/>
                    <a:lstStyle/>
                    <a:p>
                      <a:pPr algn="ctr" fontAlgn="b"/>
                      <a:r>
                        <a:rPr lang="en-US" sz="1100" b="0" i="0" u="none" strike="noStrike" dirty="0">
                          <a:solidFill>
                            <a:srgbClr val="000000"/>
                          </a:solidFill>
                          <a:effectLst/>
                          <a:latin typeface="+mn-lt"/>
                        </a:rPr>
                        <a:t>1.04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2155464"/>
                  </a:ext>
                </a:extLst>
              </a:tr>
              <a:tr h="181760">
                <a:tc>
                  <a:txBody>
                    <a:bodyPr/>
                    <a:lstStyle/>
                    <a:p>
                      <a:pPr algn="l" fontAlgn="b"/>
                      <a:endParaRPr lang="en-US" sz="1100" b="0" i="0" u="none" strike="noStrike">
                        <a:solidFill>
                          <a:srgbClr val="000000"/>
                        </a:solidFill>
                        <a:effectLst/>
                        <a:latin typeface="Calibri" panose="020F0502020204030204" pitchFamily="34" charset="0"/>
                      </a:endParaRPr>
                    </a:p>
                  </a:txBody>
                  <a:tcPr marL="7115" marR="7115" marT="71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(0.03)</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(0.07)</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3552525"/>
                  </a:ext>
                </a:extLst>
              </a:tr>
            </a:tbl>
          </a:graphicData>
        </a:graphic>
      </p:graphicFrame>
    </p:spTree>
    <p:extLst>
      <p:ext uri="{BB962C8B-B14F-4D97-AF65-F5344CB8AC3E}">
        <p14:creationId xmlns:p14="http://schemas.microsoft.com/office/powerpoint/2010/main" val="265739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8102AF-13D9-4C63-A5E2-28DE679F5D54}"/>
              </a:ext>
            </a:extLst>
          </p:cNvPr>
          <p:cNvSpPr>
            <a:spLocks noGrp="1"/>
          </p:cNvSpPr>
          <p:nvPr>
            <p:ph type="body" sz="quarter" idx="13"/>
          </p:nvPr>
        </p:nvSpPr>
        <p:spPr/>
        <p:txBody>
          <a:bodyPr/>
          <a:lstStyle/>
          <a:p>
            <a:endParaRPr lang="en-US" dirty="0"/>
          </a:p>
        </p:txBody>
      </p:sp>
      <p:sp>
        <p:nvSpPr>
          <p:cNvPr id="3" name="Title 2">
            <a:extLst>
              <a:ext uri="{FF2B5EF4-FFF2-40B4-BE49-F238E27FC236}">
                <a16:creationId xmlns:a16="http://schemas.microsoft.com/office/drawing/2014/main" id="{370E3D03-C548-495B-A4CF-739BF713459E}"/>
              </a:ext>
            </a:extLst>
          </p:cNvPr>
          <p:cNvSpPr>
            <a:spLocks noGrp="1"/>
          </p:cNvSpPr>
          <p:nvPr>
            <p:ph type="title"/>
          </p:nvPr>
        </p:nvSpPr>
        <p:spPr/>
        <p:txBody>
          <a:bodyPr/>
          <a:lstStyle/>
          <a:p>
            <a:r>
              <a:rPr lang="en-US" dirty="0"/>
              <a:t>Results: Student </a:t>
            </a:r>
            <a:r>
              <a:rPr lang="en-US" dirty="0" smtClean="0"/>
              <a:t>Skills</a:t>
            </a:r>
            <a:endParaRPr lang="en-US" dirty="0"/>
          </a:p>
        </p:txBody>
      </p:sp>
      <p:graphicFrame>
        <p:nvGraphicFramePr>
          <p:cNvPr id="4" name="Table 3">
            <a:extLst>
              <a:ext uri="{FF2B5EF4-FFF2-40B4-BE49-F238E27FC236}">
                <a16:creationId xmlns:a16="http://schemas.microsoft.com/office/drawing/2014/main" id="{2C96D217-ED3B-483B-B5C6-713BC2CCE169}"/>
              </a:ext>
            </a:extLst>
          </p:cNvPr>
          <p:cNvGraphicFramePr>
            <a:graphicFrameLocks noGrp="1"/>
          </p:cNvGraphicFramePr>
          <p:nvPr>
            <p:extLst>
              <p:ext uri="{D42A27DB-BD31-4B8C-83A1-F6EECF244321}">
                <p14:modId xmlns:p14="http://schemas.microsoft.com/office/powerpoint/2010/main" val="2110114137"/>
              </p:ext>
            </p:extLst>
          </p:nvPr>
        </p:nvGraphicFramePr>
        <p:xfrm>
          <a:off x="284546" y="971550"/>
          <a:ext cx="4398265" cy="3845158"/>
        </p:xfrm>
        <a:graphic>
          <a:graphicData uri="http://schemas.openxmlformats.org/drawingml/2006/table">
            <a:tbl>
              <a:tblPr>
                <a:tableStyleId>{5C22544A-7EE6-4342-B048-85BDC9FD1C3A}</a:tableStyleId>
              </a:tblPr>
              <a:tblGrid>
                <a:gridCol w="2258569">
                  <a:extLst>
                    <a:ext uri="{9D8B030D-6E8A-4147-A177-3AD203B41FA5}">
                      <a16:colId xmlns:a16="http://schemas.microsoft.com/office/drawing/2014/main" val="953592438"/>
                    </a:ext>
                  </a:extLst>
                </a:gridCol>
                <a:gridCol w="713232">
                  <a:extLst>
                    <a:ext uri="{9D8B030D-6E8A-4147-A177-3AD203B41FA5}">
                      <a16:colId xmlns:a16="http://schemas.microsoft.com/office/drawing/2014/main" val="2472951073"/>
                    </a:ext>
                  </a:extLst>
                </a:gridCol>
                <a:gridCol w="713232">
                  <a:extLst>
                    <a:ext uri="{9D8B030D-6E8A-4147-A177-3AD203B41FA5}">
                      <a16:colId xmlns:a16="http://schemas.microsoft.com/office/drawing/2014/main" val="9195267"/>
                    </a:ext>
                  </a:extLst>
                </a:gridCol>
                <a:gridCol w="713232">
                  <a:extLst>
                    <a:ext uri="{9D8B030D-6E8A-4147-A177-3AD203B41FA5}">
                      <a16:colId xmlns:a16="http://schemas.microsoft.com/office/drawing/2014/main" val="4093312739"/>
                    </a:ext>
                  </a:extLst>
                </a:gridCol>
              </a:tblGrid>
              <a:tr h="158742">
                <a:tc rowSpan="2">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en-US" sz="1050" u="none" strike="noStrike" dirty="0">
                          <a:effectLst/>
                        </a:rPr>
                        <a:t>Predictor</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050" u="none" strike="noStrike" dirty="0">
                          <a:effectLst/>
                        </a:rPr>
                        <a:t>Employment</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8335662"/>
                  </a:ext>
                </a:extLst>
              </a:tr>
              <a:tr h="311327">
                <a:tc vMerge="1">
                  <a:txBody>
                    <a:bodyPr/>
                    <a:lstStyle/>
                    <a:p>
                      <a:pPr algn="l" fontAlgn="b"/>
                      <a:endParaRPr lang="en-US" sz="1000" b="0" i="0" u="none" strike="noStrike" dirty="0">
                        <a:solidFill>
                          <a:srgbClr val="000000"/>
                        </a:solidFill>
                        <a:effectLst/>
                        <a:latin typeface="Calibri" panose="020F0502020204030204" pitchFamily="34" charset="0"/>
                      </a:endParaRPr>
                    </a:p>
                  </a:txBody>
                  <a:tcPr marL="6149" marR="6149" marT="6149"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u="none" strike="noStrike">
                          <a:effectLst/>
                        </a:rPr>
                        <a:t>ASD</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u="none" strike="noStrike">
                          <a:effectLst/>
                        </a:rPr>
                        <a:t>Predictor</a:t>
                      </a:r>
                      <a:endParaRPr lang="en-US" sz="1050" b="0" i="0" u="none" strike="noStrike">
                        <a:solidFill>
                          <a:srgbClr val="000000"/>
                        </a:solidFill>
                        <a:effectLst/>
                        <a:latin typeface="Calibri" panose="020F0502020204030204" pitchFamily="34" charset="0"/>
                      </a:endParaRPr>
                    </a:p>
                  </a:txBody>
                  <a:tcPr marL="6149" marR="6149" marT="6149"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u="none" strike="noStrike">
                          <a:effectLst/>
                        </a:rPr>
                        <a:t>ASD x Predictor</a:t>
                      </a:r>
                      <a:endParaRPr lang="en-US" sz="1050" b="0" i="0" u="none" strike="noStrike">
                        <a:solidFill>
                          <a:srgbClr val="000000"/>
                        </a:solidFill>
                        <a:effectLst/>
                        <a:latin typeface="Calibri" panose="020F0502020204030204" pitchFamily="34" charset="0"/>
                      </a:endParaRPr>
                    </a:p>
                  </a:txBody>
                  <a:tcPr marL="6149" marR="6149" marT="6149"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658641"/>
                  </a:ext>
                </a:extLst>
              </a:tr>
              <a:tr h="158742">
                <a:tc>
                  <a:txBody>
                    <a:bodyPr/>
                    <a:lstStyle/>
                    <a:p>
                      <a:pPr algn="l" fontAlgn="b"/>
                      <a:r>
                        <a:rPr lang="en-US" sz="1050" u="none" strike="noStrike" dirty="0">
                          <a:effectLst/>
                        </a:rPr>
                        <a:t>Community experiences</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0.74</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   1.24+</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1.14</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7456543"/>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(0.14)</a:t>
                      </a:r>
                    </a:p>
                  </a:txBody>
                  <a:tcPr marL="7620" marR="7620" marT="7620" marB="0" anchor="b"/>
                </a:tc>
                <a:tc>
                  <a:txBody>
                    <a:bodyPr/>
                    <a:lstStyle/>
                    <a:p>
                      <a:pPr algn="ctr" fontAlgn="b"/>
                      <a:r>
                        <a:rPr lang="en-US" sz="105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15696203"/>
                  </a:ext>
                </a:extLst>
              </a:tr>
              <a:tr h="158742">
                <a:tc>
                  <a:txBody>
                    <a:bodyPr/>
                    <a:lstStyle/>
                    <a:p>
                      <a:pPr algn="l" fontAlgn="b"/>
                      <a:r>
                        <a:rPr lang="en-US" sz="1050" u="none" strike="noStrike" dirty="0">
                          <a:effectLst/>
                        </a:rPr>
                        <a:t>Makes own decisions</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0.77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1.43*</a:t>
                      </a:r>
                    </a:p>
                  </a:txBody>
                  <a:tcPr marL="7620" marR="7620" marT="7620" marB="0" anchor="b"/>
                </a:tc>
                <a:tc>
                  <a:txBody>
                    <a:bodyPr/>
                    <a:lstStyle/>
                    <a:p>
                      <a:pPr algn="ctr" fontAlgn="b"/>
                      <a:r>
                        <a:rPr lang="en-US" sz="1050" b="0" i="0" u="none" strike="noStrike">
                          <a:solidFill>
                            <a:srgbClr val="000000"/>
                          </a:solidFill>
                          <a:effectLst/>
                          <a:latin typeface="+mn-lt"/>
                        </a:rPr>
                        <a:t>1.24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274770"/>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(0.22)</a:t>
                      </a:r>
                    </a:p>
                  </a:txBody>
                  <a:tcPr marL="7620" marR="7620" marT="7620" marB="0" anchor="b"/>
                </a:tc>
                <a:tc>
                  <a:txBody>
                    <a:bodyPr/>
                    <a:lstStyle/>
                    <a:p>
                      <a:pPr algn="ctr" fontAlgn="b"/>
                      <a:r>
                        <a:rPr lang="en-US" sz="1050" b="0" i="0" u="none" strike="noStrike">
                          <a:solidFill>
                            <a:srgbClr val="000000"/>
                          </a:solidFill>
                          <a:effectLst/>
                          <a:latin typeface="+mn-lt"/>
                        </a:rPr>
                        <a:t>(0.40)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13543624"/>
                  </a:ext>
                </a:extLst>
              </a:tr>
              <a:tr h="158742">
                <a:tc>
                  <a:txBody>
                    <a:bodyPr/>
                    <a:lstStyle/>
                    <a:p>
                      <a:pPr algn="l" fontAlgn="b"/>
                      <a:r>
                        <a:rPr lang="en-US" sz="1050" u="none" strike="noStrike" dirty="0">
                          <a:effectLst/>
                        </a:rPr>
                        <a:t>Goal setting</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1.83***</a:t>
                      </a:r>
                    </a:p>
                  </a:txBody>
                  <a:tcPr marL="7620" marR="7620" marT="7620" marB="0" anchor="b"/>
                </a:tc>
                <a:tc>
                  <a:txBody>
                    <a:bodyPr/>
                    <a:lstStyle/>
                    <a:p>
                      <a:pPr algn="ctr" fontAlgn="b"/>
                      <a:r>
                        <a:rPr lang="en-US" sz="1050" b="0" i="0" u="none" strike="noStrike">
                          <a:solidFill>
                            <a:srgbClr val="000000"/>
                          </a:solidFill>
                          <a:effectLst/>
                          <a:latin typeface="+mn-lt"/>
                        </a:rPr>
                        <a:t>1.02</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89985123"/>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(0.21)</a:t>
                      </a:r>
                    </a:p>
                  </a:txBody>
                  <a:tcPr marL="7620" marR="7620" marT="7620" marB="0" anchor="b"/>
                </a:tc>
                <a:tc>
                  <a:txBody>
                    <a:bodyPr/>
                    <a:lstStyle/>
                    <a:p>
                      <a:pPr algn="ctr" fontAlgn="b"/>
                      <a:r>
                        <a:rPr lang="en-US" sz="1050" b="0" i="0" u="none" strike="noStrike">
                          <a:solidFill>
                            <a:srgbClr val="000000"/>
                          </a:solidFill>
                          <a:effectLst/>
                          <a:latin typeface="+mn-lt"/>
                        </a:rPr>
                        <a:t>(0.27)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4516459"/>
                  </a:ext>
                </a:extLst>
              </a:tr>
              <a:tr h="158742">
                <a:tc>
                  <a:txBody>
                    <a:bodyPr/>
                    <a:lstStyle/>
                    <a:p>
                      <a:pPr algn="l" fontAlgn="b"/>
                      <a:r>
                        <a:rPr lang="en-US" sz="1050" u="none" strike="noStrike">
                          <a:effectLst/>
                        </a:rPr>
                        <a:t>SASD: Choice-making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0.73</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1.87***</a:t>
                      </a:r>
                    </a:p>
                  </a:txBody>
                  <a:tcPr marL="7620" marR="7620" marT="7620" marB="0" anchor="b"/>
                </a:tc>
                <a:tc>
                  <a:txBody>
                    <a:bodyPr/>
                    <a:lstStyle/>
                    <a:p>
                      <a:pPr algn="ctr" fontAlgn="b"/>
                      <a:r>
                        <a:rPr lang="en-US" sz="1050" b="0" i="0" u="none" strike="noStrike" dirty="0">
                          <a:solidFill>
                            <a:srgbClr val="000000"/>
                          </a:solidFill>
                          <a:effectLst/>
                          <a:latin typeface="+mn-lt"/>
                        </a:rPr>
                        <a:t>1.20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19129208"/>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(0.22)</a:t>
                      </a:r>
                    </a:p>
                  </a:txBody>
                  <a:tcPr marL="7620" marR="7620" marT="7620" marB="0" anchor="b"/>
                </a:tc>
                <a:tc>
                  <a:txBody>
                    <a:bodyPr/>
                    <a:lstStyle/>
                    <a:p>
                      <a:pPr algn="ctr" fontAlgn="b"/>
                      <a:r>
                        <a:rPr lang="en-US" sz="105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4884201"/>
                  </a:ext>
                </a:extLst>
              </a:tr>
              <a:tr h="158742">
                <a:tc>
                  <a:txBody>
                    <a:bodyPr/>
                    <a:lstStyle/>
                    <a:p>
                      <a:pPr algn="l" fontAlgn="b"/>
                      <a:r>
                        <a:rPr lang="en-US" sz="1050" u="none" strike="noStrike" dirty="0">
                          <a:effectLst/>
                        </a:rPr>
                        <a:t>SASD: Problem-solving skills</a:t>
                      </a:r>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0.69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1.94***</a:t>
                      </a:r>
                    </a:p>
                  </a:txBody>
                  <a:tcPr marL="7620" marR="7620" marT="7620" marB="0" anchor="b"/>
                </a:tc>
                <a:tc>
                  <a:txBody>
                    <a:bodyPr/>
                    <a:lstStyle/>
                    <a:p>
                      <a:pPr algn="ctr" fontAlgn="b"/>
                      <a:r>
                        <a:rPr lang="en-US" sz="1050" b="0" i="0" u="none" strike="noStrike">
                          <a:solidFill>
                            <a:srgbClr val="000000"/>
                          </a:solidFill>
                          <a:effectLst/>
                          <a:latin typeface="+mn-lt"/>
                        </a:rPr>
                        <a:t>1.28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44283061"/>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(0.22)</a:t>
                      </a:r>
                    </a:p>
                  </a:txBody>
                  <a:tcPr marL="7620" marR="7620" marT="7620" marB="0" anchor="b"/>
                </a:tc>
                <a:tc>
                  <a:txBody>
                    <a:bodyPr/>
                    <a:lstStyle/>
                    <a:p>
                      <a:pPr algn="ctr" fontAlgn="b"/>
                      <a:r>
                        <a:rPr lang="en-US" sz="1050" b="0" i="0" u="none" strike="noStrike">
                          <a:solidFill>
                            <a:srgbClr val="000000"/>
                          </a:solidFill>
                          <a:effectLst/>
                          <a:latin typeface="+mn-lt"/>
                        </a:rPr>
                        <a:t>(0.36)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4203866"/>
                  </a:ext>
                </a:extLst>
              </a:tr>
              <a:tr h="158742">
                <a:tc>
                  <a:txBody>
                    <a:bodyPr/>
                    <a:lstStyle/>
                    <a:p>
                      <a:pPr algn="l" fontAlgn="b"/>
                      <a:r>
                        <a:rPr lang="en-US" sz="1050" u="none" strike="noStrike">
                          <a:effectLst/>
                        </a:rPr>
                        <a:t>SASD: Decision-making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0.71</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1.72***</a:t>
                      </a:r>
                    </a:p>
                  </a:txBody>
                  <a:tcPr marL="7620" marR="7620" marT="7620" marB="0" anchor="b"/>
                </a:tc>
                <a:tc>
                  <a:txBody>
                    <a:bodyPr/>
                    <a:lstStyle/>
                    <a:p>
                      <a:pPr algn="ctr" fontAlgn="b"/>
                      <a:r>
                        <a:rPr lang="en-US" sz="1050" b="0" i="0" u="none" strike="noStrike" dirty="0">
                          <a:solidFill>
                            <a:srgbClr val="000000"/>
                          </a:solidFill>
                          <a:effectLst/>
                          <a:latin typeface="+mn-lt"/>
                        </a:rPr>
                        <a:t>1.30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6782653"/>
                  </a:ext>
                </a:extLst>
              </a:tr>
              <a:tr h="158742">
                <a:tc>
                  <a:txBody>
                    <a:bodyPr/>
                    <a:lstStyle/>
                    <a:p>
                      <a:pPr algn="l" fontAlgn="b"/>
                      <a:endParaRPr lang="en-US" sz="1050" b="0" i="0" u="none" strike="noStrike" dirty="0">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(0.20)</a:t>
                      </a:r>
                    </a:p>
                  </a:txBody>
                  <a:tcPr marL="7620" marR="7620" marT="7620" marB="0" anchor="b"/>
                </a:tc>
                <a:tc>
                  <a:txBody>
                    <a:bodyPr/>
                    <a:lstStyle/>
                    <a:p>
                      <a:pPr algn="ctr" fontAlgn="b"/>
                      <a:r>
                        <a:rPr lang="en-US" sz="1050" b="0" i="0" u="none" strike="noStrike">
                          <a:solidFill>
                            <a:srgbClr val="000000"/>
                          </a:solidFill>
                          <a:effectLst/>
                          <a:latin typeface="+mn-lt"/>
                        </a:rPr>
                        <a:t>(0.35)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65748408"/>
                  </a:ext>
                </a:extLst>
              </a:tr>
              <a:tr h="158742">
                <a:tc>
                  <a:txBody>
                    <a:bodyPr/>
                    <a:lstStyle/>
                    <a:p>
                      <a:pPr algn="l" fontAlgn="b"/>
                      <a:r>
                        <a:rPr lang="en-US" sz="1050" u="none" strike="noStrike">
                          <a:effectLst/>
                        </a:rPr>
                        <a:t>SASD: Self-regulation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1.64***</a:t>
                      </a:r>
                    </a:p>
                  </a:txBody>
                  <a:tcPr marL="7620" marR="7620" marT="7620" marB="0" anchor="b"/>
                </a:tc>
                <a:tc>
                  <a:txBody>
                    <a:bodyPr/>
                    <a:lstStyle/>
                    <a:p>
                      <a:pPr algn="ctr" fontAlgn="b"/>
                      <a:r>
                        <a:rPr lang="en-US" sz="1050" b="0" i="0" u="none" strike="noStrike">
                          <a:solidFill>
                            <a:srgbClr val="000000"/>
                          </a:solidFill>
                          <a:effectLst/>
                          <a:latin typeface="+mn-lt"/>
                        </a:rPr>
                        <a:t>0.98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36760816"/>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(0.17)</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(0.18)</a:t>
                      </a:r>
                    </a:p>
                  </a:txBody>
                  <a:tcPr marL="7620" marR="7620" marT="7620" marB="0" anchor="b"/>
                </a:tc>
                <a:tc>
                  <a:txBody>
                    <a:bodyPr/>
                    <a:lstStyle/>
                    <a:p>
                      <a:pPr algn="ctr" fontAlgn="b"/>
                      <a:r>
                        <a:rPr lang="en-US" sz="1050" b="0" i="0" u="none" strike="noStrike">
                          <a:solidFill>
                            <a:srgbClr val="000000"/>
                          </a:solidFill>
                          <a:effectLst/>
                          <a:latin typeface="+mn-lt"/>
                        </a:rPr>
                        <a:t>(0.26)</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67892548"/>
                  </a:ext>
                </a:extLst>
              </a:tr>
              <a:tr h="158742">
                <a:tc>
                  <a:txBody>
                    <a:bodyPr/>
                    <a:lstStyle/>
                    <a:p>
                      <a:pPr algn="l" fontAlgn="b"/>
                      <a:r>
                        <a:rPr lang="en-US" sz="1050" u="none" strike="noStrike">
                          <a:effectLst/>
                        </a:rPr>
                        <a:t>SASD: Self-advocacy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1.50***</a:t>
                      </a:r>
                    </a:p>
                  </a:txBody>
                  <a:tcPr marL="7620" marR="7620" marT="7620" marB="0" anchor="b"/>
                </a:tc>
                <a:tc>
                  <a:txBody>
                    <a:bodyPr/>
                    <a:lstStyle/>
                    <a:p>
                      <a:pPr algn="ctr" fontAlgn="b"/>
                      <a:r>
                        <a:rPr lang="en-US" sz="1050" b="0" i="0" u="none" strike="noStrike">
                          <a:solidFill>
                            <a:srgbClr val="000000"/>
                          </a:solidFill>
                          <a:effectLst/>
                          <a:latin typeface="+mn-lt"/>
                        </a:rPr>
                        <a:t>1.04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19764716"/>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(0.16)</a:t>
                      </a:r>
                    </a:p>
                  </a:txBody>
                  <a:tcPr marL="7620" marR="7620" marT="7620" marB="0" anchor="b"/>
                </a:tc>
                <a:tc>
                  <a:txBody>
                    <a:bodyPr/>
                    <a:lstStyle/>
                    <a:p>
                      <a:pPr algn="ctr" fontAlgn="b"/>
                      <a:r>
                        <a:rPr lang="en-US" sz="1050" b="0" i="0" u="none" strike="noStrike">
                          <a:solidFill>
                            <a:srgbClr val="000000"/>
                          </a:solidFill>
                          <a:effectLst/>
                          <a:latin typeface="+mn-lt"/>
                        </a:rPr>
                        <a:t>(0.27)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2145852"/>
                  </a:ext>
                </a:extLst>
              </a:tr>
              <a:tr h="158742">
                <a:tc>
                  <a:txBody>
                    <a:bodyPr/>
                    <a:lstStyle/>
                    <a:p>
                      <a:pPr algn="l" fontAlgn="b"/>
                      <a:r>
                        <a:rPr lang="en-US" sz="1050" u="none" strike="noStrike">
                          <a:effectLst/>
                        </a:rPr>
                        <a:t>SASD: Self-awareness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0.81</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1.41**</a:t>
                      </a:r>
                    </a:p>
                  </a:txBody>
                  <a:tcPr marL="7620" marR="7620" marT="7620" marB="0" anchor="b"/>
                </a:tc>
                <a:tc>
                  <a:txBody>
                    <a:bodyPr/>
                    <a:lstStyle/>
                    <a:p>
                      <a:pPr algn="ctr" fontAlgn="b"/>
                      <a:r>
                        <a:rPr lang="en-US" sz="1050" b="0" i="0" u="none" strike="noStrike">
                          <a:solidFill>
                            <a:srgbClr val="000000"/>
                          </a:solidFill>
                          <a:effectLst/>
                          <a:latin typeface="+mn-lt"/>
                        </a:rPr>
                        <a:t>1.08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42495795"/>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(0.16)</a:t>
                      </a:r>
                    </a:p>
                  </a:txBody>
                  <a:tcPr marL="7620" marR="7620" marT="7620" marB="0" anchor="b"/>
                </a:tc>
                <a:tc>
                  <a:txBody>
                    <a:bodyPr/>
                    <a:lstStyle/>
                    <a:p>
                      <a:pPr algn="ctr" fontAlgn="b"/>
                      <a:r>
                        <a:rPr lang="en-US" sz="1050" b="0" i="0" u="none" strike="noStrike">
                          <a:solidFill>
                            <a:srgbClr val="000000"/>
                          </a:solidFill>
                          <a:effectLst/>
                          <a:latin typeface="+mn-lt"/>
                        </a:rPr>
                        <a:t>(0.28)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02476571"/>
                  </a:ext>
                </a:extLst>
              </a:tr>
              <a:tr h="158742">
                <a:tc>
                  <a:txBody>
                    <a:bodyPr/>
                    <a:lstStyle/>
                    <a:p>
                      <a:pPr algn="l" fontAlgn="b"/>
                      <a:r>
                        <a:rPr lang="en-US" sz="1050" u="none" strike="noStrike">
                          <a:effectLst/>
                        </a:rPr>
                        <a:t>SASD: Self-efficacy skills</a:t>
                      </a:r>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0.84</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1.25+</a:t>
                      </a:r>
                    </a:p>
                  </a:txBody>
                  <a:tcPr marL="7620" marR="7620" marT="7620" marB="0" anchor="b"/>
                </a:tc>
                <a:tc>
                  <a:txBody>
                    <a:bodyPr/>
                    <a:lstStyle/>
                    <a:p>
                      <a:pPr algn="ctr" fontAlgn="b"/>
                      <a:r>
                        <a:rPr lang="en-US" sz="1050" b="0" i="0" u="none" strike="noStrike">
                          <a:solidFill>
                            <a:srgbClr val="000000"/>
                          </a:solidFill>
                          <a:effectLst/>
                          <a:latin typeface="+mn-lt"/>
                        </a:rPr>
                        <a:t>1.03</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93797871"/>
                  </a:ext>
                </a:extLst>
              </a:tr>
              <a:tr h="158742">
                <a:tc>
                  <a:txBody>
                    <a:bodyPr/>
                    <a:lstStyle/>
                    <a:p>
                      <a:pPr algn="l" fontAlgn="b"/>
                      <a:endParaRPr lang="en-US" sz="1050" b="0" i="0" u="none" strike="noStrike">
                        <a:solidFill>
                          <a:srgbClr val="000000"/>
                        </a:solidFill>
                        <a:effectLst/>
                        <a:latin typeface="Calibri" panose="020F0502020204030204" pitchFamily="34" charset="0"/>
                      </a:endParaRPr>
                    </a:p>
                  </a:txBody>
                  <a:tcPr marL="6149" marR="6149" marT="614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(0.14)</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(0.15)</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mn-lt"/>
                        </a:rPr>
                        <a:t>(0.27)</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0191262"/>
                  </a:ext>
                </a:extLst>
              </a:tr>
            </a:tbl>
          </a:graphicData>
        </a:graphic>
      </p:graphicFrame>
      <p:sp>
        <p:nvSpPr>
          <p:cNvPr id="6" name="TextBox 5">
            <a:extLst>
              <a:ext uri="{FF2B5EF4-FFF2-40B4-BE49-F238E27FC236}">
                <a16:creationId xmlns:a16="http://schemas.microsoft.com/office/drawing/2014/main" id="{AC5AAEB6-3CCF-4C44-A39C-C60CA7E99914}"/>
              </a:ext>
            </a:extLst>
          </p:cNvPr>
          <p:cNvSpPr txBox="1"/>
          <p:nvPr/>
        </p:nvSpPr>
        <p:spPr>
          <a:xfrm>
            <a:off x="284545" y="4781550"/>
            <a:ext cx="8677655" cy="400110"/>
          </a:xfrm>
          <a:prstGeom prst="rect">
            <a:avLst/>
          </a:prstGeom>
          <a:noFill/>
        </p:spPr>
        <p:txBody>
          <a:bodyPr wrap="square" rtlCol="0">
            <a:spAutoFit/>
          </a:bodyPr>
          <a:lstStyle/>
          <a:p>
            <a:r>
              <a:rPr lang="en-US" sz="1000" dirty="0"/>
              <a:t>Source: Authors’ calculations using NYS PROMISE data. December 2020. Estimate expressed as an odds ratio with standard errors in parentheses. + p&lt;0.1, * p&lt;0.05, ** p&lt;0.01, *** p&lt;0.001.</a:t>
            </a:r>
          </a:p>
        </p:txBody>
      </p:sp>
      <p:graphicFrame>
        <p:nvGraphicFramePr>
          <p:cNvPr id="7" name="Table 6">
            <a:extLst>
              <a:ext uri="{FF2B5EF4-FFF2-40B4-BE49-F238E27FC236}">
                <a16:creationId xmlns:a16="http://schemas.microsoft.com/office/drawing/2014/main" id="{1081386A-0858-4C1B-8099-7385034D6D23}"/>
              </a:ext>
            </a:extLst>
          </p:cNvPr>
          <p:cNvGraphicFramePr>
            <a:graphicFrameLocks noGrp="1"/>
          </p:cNvGraphicFramePr>
          <p:nvPr>
            <p:extLst>
              <p:ext uri="{D42A27DB-BD31-4B8C-83A1-F6EECF244321}">
                <p14:modId xmlns:p14="http://schemas.microsoft.com/office/powerpoint/2010/main" val="1656161857"/>
              </p:ext>
            </p:extLst>
          </p:nvPr>
        </p:nvGraphicFramePr>
        <p:xfrm>
          <a:off x="4800600" y="971550"/>
          <a:ext cx="4258676" cy="2884883"/>
        </p:xfrm>
        <a:graphic>
          <a:graphicData uri="http://schemas.openxmlformats.org/drawingml/2006/table">
            <a:tbl>
              <a:tblPr>
                <a:tableStyleId>{5C22544A-7EE6-4342-B048-85BDC9FD1C3A}</a:tableStyleId>
              </a:tblPr>
              <a:tblGrid>
                <a:gridCol w="2186888">
                  <a:extLst>
                    <a:ext uri="{9D8B030D-6E8A-4147-A177-3AD203B41FA5}">
                      <a16:colId xmlns:a16="http://schemas.microsoft.com/office/drawing/2014/main" val="867898632"/>
                    </a:ext>
                  </a:extLst>
                </a:gridCol>
                <a:gridCol w="690596">
                  <a:extLst>
                    <a:ext uri="{9D8B030D-6E8A-4147-A177-3AD203B41FA5}">
                      <a16:colId xmlns:a16="http://schemas.microsoft.com/office/drawing/2014/main" val="3143952773"/>
                    </a:ext>
                  </a:extLst>
                </a:gridCol>
                <a:gridCol w="690596">
                  <a:extLst>
                    <a:ext uri="{9D8B030D-6E8A-4147-A177-3AD203B41FA5}">
                      <a16:colId xmlns:a16="http://schemas.microsoft.com/office/drawing/2014/main" val="3528031726"/>
                    </a:ext>
                  </a:extLst>
                </a:gridCol>
                <a:gridCol w="690596">
                  <a:extLst>
                    <a:ext uri="{9D8B030D-6E8A-4147-A177-3AD203B41FA5}">
                      <a16:colId xmlns:a16="http://schemas.microsoft.com/office/drawing/2014/main" val="3704781623"/>
                    </a:ext>
                  </a:extLst>
                </a:gridCol>
              </a:tblGrid>
              <a:tr h="221914">
                <a:tc rowSpan="2">
                  <a:txBody>
                    <a:bodyPr/>
                    <a:lstStyle/>
                    <a:p>
                      <a:pPr algn="l" fontAlgn="b"/>
                      <a:r>
                        <a:rPr lang="en-US" sz="1050" u="none" strike="noStrike" dirty="0">
                          <a:effectLst/>
                        </a:rPr>
                        <a:t>Predictor</a:t>
                      </a:r>
                      <a:endParaRPr lang="en-US" sz="105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050" u="none" strike="noStrike" dirty="0">
                          <a:effectLst/>
                        </a:rPr>
                        <a:t>Employment</a:t>
                      </a:r>
                      <a:endParaRPr lang="en-US" sz="105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1580358"/>
                  </a:ext>
                </a:extLst>
              </a:tr>
              <a:tr h="443829">
                <a:tc v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050" u="none" strike="noStrike">
                          <a:effectLst/>
                        </a:rPr>
                        <a:t>ASD</a:t>
                      </a:r>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u="none" strike="noStrike">
                          <a:effectLst/>
                        </a:rPr>
                        <a:t>Predictor</a:t>
                      </a:r>
                      <a:endParaRPr lang="en-US" sz="1050" b="0" i="0" u="none" strike="noStrike">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u="none" strike="noStrike">
                          <a:effectLst/>
                        </a:rPr>
                        <a:t>ASD x Predictor</a:t>
                      </a:r>
                      <a:endParaRPr lang="en-US" sz="1050" b="0" i="0" u="none" strike="noStrike">
                        <a:solidFill>
                          <a:srgbClr val="0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8094846"/>
                  </a:ext>
                </a:extLst>
              </a:tr>
              <a:tr h="221914">
                <a:tc>
                  <a:txBody>
                    <a:bodyPr/>
                    <a:lstStyle/>
                    <a:p>
                      <a:pPr algn="l" fontAlgn="b"/>
                      <a:r>
                        <a:rPr lang="en-US" sz="1050" u="none" strike="noStrike" dirty="0">
                          <a:effectLst/>
                        </a:rPr>
                        <a:t>SCIL: HH tasks</a:t>
                      </a:r>
                      <a:endParaRPr lang="en-US" sz="105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0.85</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   1.58***</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050" b="0" i="0" u="none" strike="noStrike">
                          <a:solidFill>
                            <a:srgbClr val="000000"/>
                          </a:solidFill>
                          <a:effectLst/>
                          <a:latin typeface="+mn-lt"/>
                        </a:rPr>
                        <a:t>1.04</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76214007"/>
                  </a:ext>
                </a:extLst>
              </a:tr>
              <a:tr h="221914">
                <a:tc>
                  <a:txBody>
                    <a:bodyPr/>
                    <a:lstStyle/>
                    <a:p>
                      <a:pPr algn="l" fontAlgn="b"/>
                      <a:endParaRPr lang="en-US" sz="105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(0.21)</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(0.21)</a:t>
                      </a:r>
                    </a:p>
                  </a:txBody>
                  <a:tcPr marL="7620" marR="7620" marT="7620" marB="0" anchor="b"/>
                </a:tc>
                <a:tc>
                  <a:txBody>
                    <a:bodyPr/>
                    <a:lstStyle/>
                    <a:p>
                      <a:pPr algn="ctr" fontAlgn="b"/>
                      <a:r>
                        <a:rPr lang="en-US" sz="1050" b="0" i="0" u="none" strike="noStrike">
                          <a:solidFill>
                            <a:srgbClr val="000000"/>
                          </a:solidFill>
                          <a:effectLst/>
                          <a:latin typeface="+mn-lt"/>
                        </a:rPr>
                        <a:t>(0.34)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29047747"/>
                  </a:ext>
                </a:extLst>
              </a:tr>
              <a:tr h="221914">
                <a:tc>
                  <a:txBody>
                    <a:bodyPr/>
                    <a:lstStyle/>
                    <a:p>
                      <a:pPr algn="l" fontAlgn="b"/>
                      <a:r>
                        <a:rPr lang="en-US" sz="1050" u="none" strike="noStrike">
                          <a:effectLst/>
                        </a:rPr>
                        <a:t>SCIL: Grooming</a:t>
                      </a:r>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1.88**</a:t>
                      </a:r>
                    </a:p>
                  </a:txBody>
                  <a:tcPr marL="7620" marR="7620" marT="7620" marB="0" anchor="b"/>
                </a:tc>
                <a:tc>
                  <a:txBody>
                    <a:bodyPr/>
                    <a:lstStyle/>
                    <a:p>
                      <a:pPr algn="ctr" fontAlgn="b"/>
                      <a:r>
                        <a:rPr lang="en-US" sz="1050" b="0" i="0" u="none" strike="noStrike">
                          <a:solidFill>
                            <a:srgbClr val="000000"/>
                          </a:solidFill>
                          <a:effectLst/>
                          <a:latin typeface="+mn-lt"/>
                        </a:rPr>
                        <a:t>1.58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03305377"/>
                  </a:ext>
                </a:extLst>
              </a:tr>
              <a:tr h="221914">
                <a:tc>
                  <a:txBody>
                    <a:bodyPr/>
                    <a:lstStyle/>
                    <a:p>
                      <a:pPr algn="l" fontAlgn="b"/>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(0.22)</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(0.35)</a:t>
                      </a:r>
                    </a:p>
                  </a:txBody>
                  <a:tcPr marL="7620" marR="7620" marT="7620" marB="0" anchor="b"/>
                </a:tc>
                <a:tc>
                  <a:txBody>
                    <a:bodyPr/>
                    <a:lstStyle/>
                    <a:p>
                      <a:pPr algn="ctr" fontAlgn="b"/>
                      <a:r>
                        <a:rPr lang="en-US" sz="1050" b="0" i="0" u="none" strike="noStrike">
                          <a:solidFill>
                            <a:srgbClr val="000000"/>
                          </a:solidFill>
                          <a:effectLst/>
                          <a:latin typeface="+mn-lt"/>
                        </a:rPr>
                        <a:t>(0.65)</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77115486"/>
                  </a:ext>
                </a:extLst>
              </a:tr>
              <a:tr h="221914">
                <a:tc>
                  <a:txBody>
                    <a:bodyPr/>
                    <a:lstStyle/>
                    <a:p>
                      <a:pPr algn="l" fontAlgn="b"/>
                      <a:r>
                        <a:rPr lang="en-US" sz="1050" u="none" strike="noStrike">
                          <a:effectLst/>
                        </a:rPr>
                        <a:t>SCIL: Own health</a:t>
                      </a:r>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0.89</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1.50**</a:t>
                      </a:r>
                    </a:p>
                  </a:txBody>
                  <a:tcPr marL="7620" marR="7620" marT="7620" marB="0" anchor="b"/>
                </a:tc>
                <a:tc>
                  <a:txBody>
                    <a:bodyPr/>
                    <a:lstStyle/>
                    <a:p>
                      <a:pPr algn="ctr" fontAlgn="b"/>
                      <a:r>
                        <a:rPr lang="en-US" sz="1050" b="0" i="0" u="none" strike="noStrike">
                          <a:solidFill>
                            <a:srgbClr val="000000"/>
                          </a:solidFill>
                          <a:effectLst/>
                          <a:latin typeface="+mn-lt"/>
                        </a:rPr>
                        <a:t>1.04</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78774752"/>
                  </a:ext>
                </a:extLst>
              </a:tr>
              <a:tr h="221914">
                <a:tc>
                  <a:txBody>
                    <a:bodyPr/>
                    <a:lstStyle/>
                    <a:p>
                      <a:pPr algn="l" fontAlgn="b"/>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(0.18)</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(0.20)</a:t>
                      </a:r>
                    </a:p>
                  </a:txBody>
                  <a:tcPr marL="7620" marR="7620" marT="7620" marB="0" anchor="b"/>
                </a:tc>
                <a:tc>
                  <a:txBody>
                    <a:bodyPr/>
                    <a:lstStyle/>
                    <a:p>
                      <a:pPr algn="ctr" fontAlgn="b"/>
                      <a:r>
                        <a:rPr lang="en-US" sz="1050" b="0" i="0" u="none" strike="noStrike">
                          <a:solidFill>
                            <a:srgbClr val="000000"/>
                          </a:solidFill>
                          <a:effectLst/>
                          <a:latin typeface="+mn-lt"/>
                        </a:rPr>
                        <a:t>(0.28)</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2615986"/>
                  </a:ext>
                </a:extLst>
              </a:tr>
              <a:tr h="221914">
                <a:tc>
                  <a:txBody>
                    <a:bodyPr/>
                    <a:lstStyle/>
                    <a:p>
                      <a:pPr algn="l" fontAlgn="b"/>
                      <a:r>
                        <a:rPr lang="en-US" sz="1050" u="none" strike="noStrike">
                          <a:effectLst/>
                        </a:rPr>
                        <a:t>Social skills</a:t>
                      </a:r>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0.76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1.40+</a:t>
                      </a:r>
                    </a:p>
                  </a:txBody>
                  <a:tcPr marL="7620" marR="7620" marT="7620" marB="0" anchor="b"/>
                </a:tc>
                <a:tc>
                  <a:txBody>
                    <a:bodyPr/>
                    <a:lstStyle/>
                    <a:p>
                      <a:pPr algn="ctr" fontAlgn="b"/>
                      <a:r>
                        <a:rPr lang="en-US" sz="1050" b="0" i="0" u="none" strike="noStrike">
                          <a:solidFill>
                            <a:srgbClr val="000000"/>
                          </a:solidFill>
                          <a:effectLst/>
                          <a:latin typeface="+mn-lt"/>
                        </a:rPr>
                        <a:t>1.13</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9822449"/>
                  </a:ext>
                </a:extLst>
              </a:tr>
              <a:tr h="221914">
                <a:tc>
                  <a:txBody>
                    <a:bodyPr/>
                    <a:lstStyle/>
                    <a:p>
                      <a:pPr algn="l" fontAlgn="b"/>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(0.30)</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(0.26)</a:t>
                      </a:r>
                    </a:p>
                  </a:txBody>
                  <a:tcPr marL="7620" marR="7620" marT="7620" marB="0" anchor="b"/>
                </a:tc>
                <a:tc>
                  <a:txBody>
                    <a:bodyPr/>
                    <a:lstStyle/>
                    <a:p>
                      <a:pPr algn="ctr" fontAlgn="b"/>
                      <a:r>
                        <a:rPr lang="en-US" sz="1050" b="0" i="0" u="none" strike="noStrike">
                          <a:solidFill>
                            <a:srgbClr val="000000"/>
                          </a:solidFill>
                          <a:effectLst/>
                          <a:latin typeface="+mn-lt"/>
                        </a:rPr>
                        <a:t>(0.47)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6044446"/>
                  </a:ext>
                </a:extLst>
              </a:tr>
              <a:tr h="221914">
                <a:tc>
                  <a:txBody>
                    <a:bodyPr/>
                    <a:lstStyle/>
                    <a:p>
                      <a:pPr algn="l" fontAlgn="b"/>
                      <a:r>
                        <a:rPr lang="en-US" sz="1050" u="none" strike="noStrike">
                          <a:effectLst/>
                        </a:rPr>
                        <a:t>Travel skills</a:t>
                      </a:r>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050" b="0" i="0" u="none" strike="noStrike">
                          <a:solidFill>
                            <a:srgbClr val="000000"/>
                          </a:solidFill>
                          <a:effectLst/>
                          <a:latin typeface="+mn-lt"/>
                        </a:rPr>
                        <a:t>0.86</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a:solidFill>
                            <a:srgbClr val="000000"/>
                          </a:solidFill>
                          <a:effectLst/>
                          <a:latin typeface="+mn-lt"/>
                        </a:rPr>
                        <a:t>   1.59***</a:t>
                      </a:r>
                    </a:p>
                  </a:txBody>
                  <a:tcPr marL="7620" marR="7620" marT="7620" marB="0" anchor="b"/>
                </a:tc>
                <a:tc>
                  <a:txBody>
                    <a:bodyPr/>
                    <a:lstStyle/>
                    <a:p>
                      <a:pPr algn="ctr" fontAlgn="b"/>
                      <a:r>
                        <a:rPr lang="en-US" sz="1050" b="0" i="0" u="none" strike="noStrike">
                          <a:solidFill>
                            <a:srgbClr val="000000"/>
                          </a:solidFill>
                          <a:effectLst/>
                          <a:latin typeface="+mn-lt"/>
                        </a:rPr>
                        <a:t>1.27</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2216505"/>
                  </a:ext>
                </a:extLst>
              </a:tr>
              <a:tr h="221914">
                <a:tc>
                  <a:txBody>
                    <a:bodyPr/>
                    <a:lstStyle/>
                    <a:p>
                      <a:pPr algn="l" fontAlgn="b"/>
                      <a:endParaRPr lang="en-US" sz="105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(0.16)</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(0.22)</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mn-lt"/>
                        </a:rPr>
                        <a:t>(0.38)</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2203081"/>
                  </a:ext>
                </a:extLst>
              </a:tr>
            </a:tbl>
          </a:graphicData>
        </a:graphic>
      </p:graphicFrame>
    </p:spTree>
    <p:extLst>
      <p:ext uri="{BB962C8B-B14F-4D97-AF65-F5344CB8AC3E}">
        <p14:creationId xmlns:p14="http://schemas.microsoft.com/office/powerpoint/2010/main" val="236382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EE3F5D-B5E5-4DC7-AE95-6CDD420D52F4}"/>
              </a:ext>
            </a:extLst>
          </p:cNvPr>
          <p:cNvSpPr>
            <a:spLocks noGrp="1"/>
          </p:cNvSpPr>
          <p:nvPr>
            <p:ph type="body" sz="quarter" idx="13"/>
          </p:nvPr>
        </p:nvSpPr>
        <p:spPr/>
        <p:txBody>
          <a:bodyPr/>
          <a:lstStyle/>
          <a:p>
            <a:r>
              <a:rPr lang="en-US" sz="2000" dirty="0"/>
              <a:t>Long literature of obstacles facing youth with ASD</a:t>
            </a:r>
          </a:p>
          <a:p>
            <a:r>
              <a:rPr lang="en-US" sz="2000" dirty="0"/>
              <a:t>Strong evidence of predictors for youth with disabilities but less evidence for youth with ASD</a:t>
            </a:r>
          </a:p>
          <a:p>
            <a:r>
              <a:rPr lang="en-US" sz="2000" dirty="0"/>
              <a:t>This study expands the field’s knowledge by </a:t>
            </a:r>
          </a:p>
          <a:p>
            <a:pPr lvl="1"/>
            <a:r>
              <a:rPr lang="en-US" sz="1600" dirty="0"/>
              <a:t>Confirming the value of the predictors for youth with ASD</a:t>
            </a:r>
          </a:p>
          <a:p>
            <a:pPr lvl="1"/>
            <a:r>
              <a:rPr lang="en-US" sz="1600" dirty="0"/>
              <a:t>Identifying evidence of differential predictors for youth with </a:t>
            </a:r>
            <a:r>
              <a:rPr lang="en-US" sz="1600" dirty="0" smtClean="0"/>
              <a:t>ASD on educational outcomes</a:t>
            </a:r>
            <a:endParaRPr lang="en-US" sz="1600" dirty="0"/>
          </a:p>
        </p:txBody>
      </p:sp>
      <p:sp>
        <p:nvSpPr>
          <p:cNvPr id="3" name="Title 2">
            <a:extLst>
              <a:ext uri="{FF2B5EF4-FFF2-40B4-BE49-F238E27FC236}">
                <a16:creationId xmlns:a16="http://schemas.microsoft.com/office/drawing/2014/main" id="{2FB453C2-935E-44A5-A07E-16E8877C5379}"/>
              </a:ext>
            </a:extLst>
          </p:cNvPr>
          <p:cNvSpPr>
            <a:spLocks noGrp="1"/>
          </p:cNvSpPr>
          <p:nvPr>
            <p:ph type="title"/>
          </p:nvPr>
        </p:nvSpPr>
        <p:spPr/>
        <p:txBody>
          <a:bodyPr/>
          <a:lstStyle/>
          <a:p>
            <a:r>
              <a:rPr lang="en-US" dirty="0"/>
              <a:t>Conclusions</a:t>
            </a:r>
          </a:p>
        </p:txBody>
      </p:sp>
      <p:graphicFrame>
        <p:nvGraphicFramePr>
          <p:cNvPr id="4" name="Table 3">
            <a:extLst>
              <a:ext uri="{FF2B5EF4-FFF2-40B4-BE49-F238E27FC236}">
                <a16:creationId xmlns:a16="http://schemas.microsoft.com/office/drawing/2014/main" id="{50085C55-CF9E-4226-A754-55611F7AFD7C}"/>
              </a:ext>
            </a:extLst>
          </p:cNvPr>
          <p:cNvGraphicFramePr>
            <a:graphicFrameLocks noGrp="1"/>
          </p:cNvGraphicFramePr>
          <p:nvPr>
            <p:extLst>
              <p:ext uri="{D42A27DB-BD31-4B8C-83A1-F6EECF244321}">
                <p14:modId xmlns:p14="http://schemas.microsoft.com/office/powerpoint/2010/main" val="598289731"/>
              </p:ext>
            </p:extLst>
          </p:nvPr>
        </p:nvGraphicFramePr>
        <p:xfrm>
          <a:off x="1575977" y="3245968"/>
          <a:ext cx="6096000" cy="914400"/>
        </p:xfrm>
        <a:graphic>
          <a:graphicData uri="http://schemas.openxmlformats.org/drawingml/2006/table">
            <a:tbl>
              <a:tblPr firstRow="1" bandRow="1">
                <a:tableStyleId>{C4B1156A-380E-4F78-BDF5-A606A8083BF9}</a:tableStyleId>
              </a:tblPr>
              <a:tblGrid>
                <a:gridCol w="2032000">
                  <a:extLst>
                    <a:ext uri="{9D8B030D-6E8A-4147-A177-3AD203B41FA5}">
                      <a16:colId xmlns:a16="http://schemas.microsoft.com/office/drawing/2014/main" val="1440273306"/>
                    </a:ext>
                  </a:extLst>
                </a:gridCol>
                <a:gridCol w="2032000">
                  <a:extLst>
                    <a:ext uri="{9D8B030D-6E8A-4147-A177-3AD203B41FA5}">
                      <a16:colId xmlns:a16="http://schemas.microsoft.com/office/drawing/2014/main" val="3958618044"/>
                    </a:ext>
                  </a:extLst>
                </a:gridCol>
                <a:gridCol w="2032000">
                  <a:extLst>
                    <a:ext uri="{9D8B030D-6E8A-4147-A177-3AD203B41FA5}">
                      <a16:colId xmlns:a16="http://schemas.microsoft.com/office/drawing/2014/main" val="2845589604"/>
                    </a:ext>
                  </a:extLst>
                </a:gridCol>
              </a:tblGrid>
              <a:tr h="203200">
                <a:tc>
                  <a:txBody>
                    <a:bodyPr/>
                    <a:lstStyle/>
                    <a:p>
                      <a:pPr algn="ctr"/>
                      <a:r>
                        <a:rPr lang="en-US" sz="1400" b="0" dirty="0"/>
                        <a:t>PE Live away – HS Exit</a:t>
                      </a:r>
                    </a:p>
                  </a:txBody>
                  <a:tcPr/>
                </a:tc>
                <a:tc>
                  <a:txBody>
                    <a:bodyPr/>
                    <a:lstStyle/>
                    <a:p>
                      <a:pPr algn="ctr"/>
                      <a:r>
                        <a:rPr lang="en-US" sz="1400" b="0" dirty="0"/>
                        <a:t>Student support - PSE</a:t>
                      </a:r>
                    </a:p>
                  </a:txBody>
                  <a:tcPr/>
                </a:tc>
                <a:tc>
                  <a:txBody>
                    <a:bodyPr/>
                    <a:lstStyle/>
                    <a:p>
                      <a:pPr algn="ctr"/>
                      <a:r>
                        <a:rPr lang="en-US" sz="1400" b="0" dirty="0" err="1"/>
                        <a:t>SEd</a:t>
                      </a:r>
                      <a:r>
                        <a:rPr lang="en-US" sz="1400" b="0" dirty="0"/>
                        <a:t> – HS Exit</a:t>
                      </a:r>
                    </a:p>
                  </a:txBody>
                  <a:tcPr/>
                </a:tc>
                <a:extLst>
                  <a:ext uri="{0D108BD9-81ED-4DB2-BD59-A6C34878D82A}">
                    <a16:rowId xmlns:a16="http://schemas.microsoft.com/office/drawing/2014/main" val="1384465661"/>
                  </a:ext>
                </a:extLst>
              </a:tr>
              <a:tr h="203200">
                <a:tc>
                  <a:txBody>
                    <a:bodyPr/>
                    <a:lstStyle/>
                    <a:p>
                      <a:pPr algn="ctr"/>
                      <a:r>
                        <a:rPr lang="en-US" sz="1400" b="0" dirty="0" err="1"/>
                        <a:t>SEd</a:t>
                      </a:r>
                      <a:r>
                        <a:rPr lang="en-US" sz="1400" b="0" dirty="0"/>
                        <a:t> – PSE</a:t>
                      </a:r>
                    </a:p>
                  </a:txBody>
                  <a:tcPr/>
                </a:tc>
                <a:tc>
                  <a:txBody>
                    <a:bodyPr/>
                    <a:lstStyle/>
                    <a:p>
                      <a:pPr algn="ctr"/>
                      <a:r>
                        <a:rPr lang="en-US" sz="1400" b="0" dirty="0"/>
                        <a:t>Number services - PSE</a:t>
                      </a:r>
                    </a:p>
                  </a:txBody>
                  <a:tcPr/>
                </a:tc>
                <a:tc>
                  <a:txBody>
                    <a:bodyPr/>
                    <a:lstStyle/>
                    <a:p>
                      <a:pPr algn="ctr"/>
                      <a:r>
                        <a:rPr lang="en-US" sz="1400" b="0" dirty="0"/>
                        <a:t>HS Completion - PSE</a:t>
                      </a:r>
                    </a:p>
                  </a:txBody>
                  <a:tcPr/>
                </a:tc>
                <a:extLst>
                  <a:ext uri="{0D108BD9-81ED-4DB2-BD59-A6C34878D82A}">
                    <a16:rowId xmlns:a16="http://schemas.microsoft.com/office/drawing/2014/main" val="4247764741"/>
                  </a:ext>
                </a:extLst>
              </a:tr>
              <a:tr h="203200">
                <a:tc>
                  <a:txBody>
                    <a:bodyPr/>
                    <a:lstStyle/>
                    <a:p>
                      <a:pPr algn="ctr"/>
                      <a:r>
                        <a:rPr lang="en-US" sz="1400" b="0" dirty="0"/>
                        <a:t>HH Tasks – HS Exit</a:t>
                      </a:r>
                    </a:p>
                  </a:txBody>
                  <a:tcPr/>
                </a:tc>
                <a:tc>
                  <a:txBody>
                    <a:bodyPr/>
                    <a:lstStyle/>
                    <a:p>
                      <a:pPr algn="ctr"/>
                      <a:r>
                        <a:rPr lang="en-US" sz="1400" b="0" dirty="0"/>
                        <a:t>HH Tasks – PSE</a:t>
                      </a:r>
                    </a:p>
                  </a:txBody>
                  <a:tcPr/>
                </a:tc>
                <a:tc>
                  <a:txBody>
                    <a:bodyPr/>
                    <a:lstStyle/>
                    <a:p>
                      <a:pPr algn="ctr"/>
                      <a:r>
                        <a:rPr lang="en-US" sz="1400" b="0" dirty="0"/>
                        <a:t>Travel Skills – HS Exit</a:t>
                      </a:r>
                    </a:p>
                  </a:txBody>
                  <a:tcPr/>
                </a:tc>
                <a:extLst>
                  <a:ext uri="{0D108BD9-81ED-4DB2-BD59-A6C34878D82A}">
                    <a16:rowId xmlns:a16="http://schemas.microsoft.com/office/drawing/2014/main" val="2667894672"/>
                  </a:ext>
                </a:extLst>
              </a:tr>
            </a:tbl>
          </a:graphicData>
        </a:graphic>
      </p:graphicFrame>
      <p:sp>
        <p:nvSpPr>
          <p:cNvPr id="5" name="TextBox 4">
            <a:extLst>
              <a:ext uri="{FF2B5EF4-FFF2-40B4-BE49-F238E27FC236}">
                <a16:creationId xmlns:a16="http://schemas.microsoft.com/office/drawing/2014/main" id="{52FFD0A8-77CE-411E-B750-6A298CA87E9B}"/>
              </a:ext>
            </a:extLst>
          </p:cNvPr>
          <p:cNvSpPr txBox="1"/>
          <p:nvPr/>
        </p:nvSpPr>
        <p:spPr>
          <a:xfrm>
            <a:off x="381000" y="4324350"/>
            <a:ext cx="8382000" cy="400110"/>
          </a:xfrm>
          <a:prstGeom prst="rect">
            <a:avLst/>
          </a:prstGeom>
          <a:noFill/>
        </p:spPr>
        <p:txBody>
          <a:bodyPr wrap="square" rtlCol="0">
            <a:spAutoFit/>
          </a:bodyPr>
          <a:lstStyle/>
          <a:p>
            <a:pPr marL="342891" lvl="0" indent="-342891" defTabSz="914377">
              <a:spcBef>
                <a:spcPct val="20000"/>
              </a:spcBef>
              <a:buFont typeface="Arial" panose="020B0604020202020204" pitchFamily="34" charset="0"/>
              <a:buChar char="•"/>
            </a:pPr>
            <a:r>
              <a:rPr lang="en-US" sz="2000" dirty="0">
                <a:solidFill>
                  <a:srgbClr val="4D4F53"/>
                </a:solidFill>
              </a:rPr>
              <a:t>Next step is a new wave of data on transition outcomes</a:t>
            </a:r>
          </a:p>
        </p:txBody>
      </p:sp>
    </p:spTree>
    <p:extLst>
      <p:ext uri="{BB962C8B-B14F-4D97-AF65-F5344CB8AC3E}">
        <p14:creationId xmlns:p14="http://schemas.microsoft.com/office/powerpoint/2010/main" val="335525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7265BC2-49A6-4965-AE3E-2FC931E73255}"/>
              </a:ext>
            </a:extLst>
          </p:cNvPr>
          <p:cNvSpPr>
            <a:spLocks noGrp="1"/>
          </p:cNvSpPr>
          <p:nvPr>
            <p:ph type="body" sz="quarter" idx="14"/>
          </p:nvPr>
        </p:nvSpPr>
        <p:spPr>
          <a:xfrm>
            <a:off x="346286" y="2197058"/>
            <a:ext cx="7883314" cy="2127292"/>
          </a:xfrm>
        </p:spPr>
        <p:txBody>
          <a:bodyPr>
            <a:normAutofit/>
          </a:bodyPr>
          <a:lstStyle/>
          <a:p>
            <a:r>
              <a:rPr lang="en-US" dirty="0">
                <a:solidFill>
                  <a:srgbClr val="A2998B"/>
                </a:solidFill>
              </a:rPr>
              <a:t>Thank you for time. </a:t>
            </a:r>
          </a:p>
          <a:p>
            <a:endParaRPr lang="en-US" dirty="0"/>
          </a:p>
          <a:p>
            <a:r>
              <a:rPr lang="en-US" sz="1800" dirty="0"/>
              <a:t>If you have any questions, please contact Hassan </a:t>
            </a:r>
            <a:r>
              <a:rPr lang="en-US" sz="1800" dirty="0" err="1"/>
              <a:t>Enayati</a:t>
            </a:r>
            <a:r>
              <a:rPr lang="en-US" sz="1800" dirty="0"/>
              <a:t> at he76@cornell.edu.</a:t>
            </a:r>
          </a:p>
        </p:txBody>
      </p:sp>
    </p:spTree>
    <p:extLst>
      <p:ext uri="{BB962C8B-B14F-4D97-AF65-F5344CB8AC3E}">
        <p14:creationId xmlns:p14="http://schemas.microsoft.com/office/powerpoint/2010/main" val="159381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 Placeholder 2"/>
          <p:cNvSpPr>
            <a:spLocks noGrp="1"/>
          </p:cNvSpPr>
          <p:nvPr>
            <p:ph type="body" sz="quarter" idx="14"/>
          </p:nvPr>
        </p:nvSpPr>
        <p:spPr/>
        <p:txBody>
          <a:bodyPr/>
          <a:lstStyle/>
          <a:p>
            <a:r>
              <a:rPr lang="en-US" dirty="0" smtClean="0"/>
              <a:t>Appendix</a:t>
            </a:r>
            <a:endParaRPr lang="en-US" dirty="0"/>
          </a:p>
        </p:txBody>
      </p:sp>
    </p:spTree>
    <p:extLst>
      <p:ext uri="{BB962C8B-B14F-4D97-AF65-F5344CB8AC3E}">
        <p14:creationId xmlns:p14="http://schemas.microsoft.com/office/powerpoint/2010/main" val="313377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C1E1C711-903B-4F43-A2CF-0D865A8B115A}"/>
              </a:ext>
            </a:extLst>
          </p:cNvPr>
          <p:cNvGraphicFramePr>
            <a:graphicFrameLocks noGrp="1"/>
          </p:cNvGraphicFramePr>
          <p:nvPr>
            <p:ph sz="quarter" idx="13"/>
            <p:extLst>
              <p:ext uri="{D42A27DB-BD31-4B8C-83A1-F6EECF244321}">
                <p14:modId xmlns:p14="http://schemas.microsoft.com/office/powerpoint/2010/main" val="3534472245"/>
              </p:ext>
            </p:extLst>
          </p:nvPr>
        </p:nvGraphicFramePr>
        <p:xfrm>
          <a:off x="381000" y="1471332"/>
          <a:ext cx="7391399" cy="1316861"/>
        </p:xfrm>
        <a:graphic>
          <a:graphicData uri="http://schemas.openxmlformats.org/drawingml/2006/table">
            <a:tbl>
              <a:tblPr>
                <a:tableStyleId>{5C22544A-7EE6-4342-B048-85BDC9FD1C3A}</a:tableStyleId>
              </a:tblPr>
              <a:tblGrid>
                <a:gridCol w="2458772">
                  <a:extLst>
                    <a:ext uri="{9D8B030D-6E8A-4147-A177-3AD203B41FA5}">
                      <a16:colId xmlns:a16="http://schemas.microsoft.com/office/drawing/2014/main" val="345254676"/>
                    </a:ext>
                  </a:extLst>
                </a:gridCol>
                <a:gridCol w="1976068">
                  <a:extLst>
                    <a:ext uri="{9D8B030D-6E8A-4147-A177-3AD203B41FA5}">
                      <a16:colId xmlns:a16="http://schemas.microsoft.com/office/drawing/2014/main" val="236473102"/>
                    </a:ext>
                  </a:extLst>
                </a:gridCol>
                <a:gridCol w="724055">
                  <a:extLst>
                    <a:ext uri="{9D8B030D-6E8A-4147-A177-3AD203B41FA5}">
                      <a16:colId xmlns:a16="http://schemas.microsoft.com/office/drawing/2014/main" val="388552988"/>
                    </a:ext>
                  </a:extLst>
                </a:gridCol>
                <a:gridCol w="724055">
                  <a:extLst>
                    <a:ext uri="{9D8B030D-6E8A-4147-A177-3AD203B41FA5}">
                      <a16:colId xmlns:a16="http://schemas.microsoft.com/office/drawing/2014/main" val="198206757"/>
                    </a:ext>
                  </a:extLst>
                </a:gridCol>
                <a:gridCol w="784394">
                  <a:extLst>
                    <a:ext uri="{9D8B030D-6E8A-4147-A177-3AD203B41FA5}">
                      <a16:colId xmlns:a16="http://schemas.microsoft.com/office/drawing/2014/main" val="859700102"/>
                    </a:ext>
                  </a:extLst>
                </a:gridCol>
                <a:gridCol w="724055">
                  <a:extLst>
                    <a:ext uri="{9D8B030D-6E8A-4147-A177-3AD203B41FA5}">
                      <a16:colId xmlns:a16="http://schemas.microsoft.com/office/drawing/2014/main" val="4166644460"/>
                    </a:ext>
                  </a:extLst>
                </a:gridCol>
              </a:tblGrid>
              <a:tr h="174669">
                <a:tc>
                  <a:txBody>
                    <a:bodyPr/>
                    <a:lstStyle/>
                    <a:p>
                      <a:pPr algn="l" fontAlgn="b"/>
                      <a:r>
                        <a:rPr lang="en-US" sz="1200" b="1" u="none" strike="noStrike" dirty="0">
                          <a:effectLst/>
                        </a:rPr>
                        <a:t>Predictor</a:t>
                      </a:r>
                      <a:endParaRPr lang="en-US" sz="1200" b="1" i="0" u="none" strike="noStrike" dirty="0">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a:effectLst/>
                        </a:rPr>
                        <a:t>Variable</a:t>
                      </a:r>
                      <a:endParaRPr lang="en-US" sz="1200" b="1" i="0" u="none" strike="noStrike">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ASD</a:t>
                      </a:r>
                      <a:endParaRPr lang="en-US" sz="1200" b="1" i="0" u="none" strike="noStrike">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Other</a:t>
                      </a:r>
                      <a:endParaRPr lang="en-US" sz="1200" b="1" i="0" u="none" strike="noStrike">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Difference</a:t>
                      </a:r>
                      <a:endParaRPr lang="en-US" sz="1200" b="1" i="0" u="none" strike="noStrike">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p-value</a:t>
                      </a:r>
                      <a:endParaRPr lang="en-US" sz="1200" b="1" i="0" u="none" strike="noStrike" dirty="0">
                        <a:solidFill>
                          <a:srgbClr val="000000"/>
                        </a:solidFill>
                        <a:effectLst/>
                        <a:latin typeface="Calibri" panose="020F0502020204030204" pitchFamily="34" charset="0"/>
                      </a:endParaRPr>
                    </a:p>
                  </a:txBody>
                  <a:tcPr marL="5243" marR="5243" marT="5243"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0251565"/>
                  </a:ext>
                </a:extLst>
              </a:tr>
              <a:tr h="174669">
                <a:tc>
                  <a:txBody>
                    <a:bodyPr/>
                    <a:lstStyle/>
                    <a:p>
                      <a:pPr algn="l" fontAlgn="b"/>
                      <a:r>
                        <a:rPr lang="en-US" sz="1200" u="none" strike="noStrike">
                          <a:effectLst/>
                        </a:rPr>
                        <a:t>Career Awareness</a:t>
                      </a:r>
                      <a:endParaRPr lang="en-US" sz="1200" b="0" i="0" u="none" strike="noStrike">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rPr>
                        <a:t>Career Awareness</a:t>
                      </a:r>
                      <a:endParaRPr lang="en-US" sz="1200" b="0" i="0" u="none" strike="noStrike">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0.27</a:t>
                      </a:r>
                      <a:endParaRPr lang="en-US" sz="1200" b="0" i="0" u="none" strike="noStrike">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0.25</a:t>
                      </a:r>
                      <a:endParaRPr lang="en-US" sz="1200" b="0" i="0" u="none" strike="noStrike">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0.02</a:t>
                      </a:r>
                      <a:endParaRPr lang="en-US" sz="1200" b="0" i="0" u="none" strike="noStrike">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dirty="0">
                          <a:effectLst/>
                        </a:rPr>
                        <a:t>0.416</a:t>
                      </a:r>
                      <a:endParaRPr lang="en-US" sz="1200" b="0" i="0" u="none" strike="noStrike" dirty="0">
                        <a:solidFill>
                          <a:srgbClr val="000000"/>
                        </a:solidFill>
                        <a:effectLst/>
                        <a:latin typeface="Calibri" panose="020F0502020204030204" pitchFamily="34" charset="0"/>
                      </a:endParaRPr>
                    </a:p>
                  </a:txBody>
                  <a:tcPr marL="5243" marR="5243" marT="5243"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2485509"/>
                  </a:ext>
                </a:extLst>
              </a:tr>
              <a:tr h="174669">
                <a:tc>
                  <a:txBody>
                    <a:bodyPr/>
                    <a:lstStyle/>
                    <a:p>
                      <a:pPr algn="l" fontAlgn="b"/>
                      <a:r>
                        <a:rPr lang="en-US" sz="1200" u="none" strike="noStrike" dirty="0">
                          <a:effectLst/>
                        </a:rPr>
                        <a:t>Career Technical Education</a:t>
                      </a:r>
                      <a:endParaRPr lang="en-US" sz="1200" b="0" i="0" u="none" strike="noStrike" dirty="0">
                        <a:solidFill>
                          <a:srgbClr val="000000"/>
                        </a:solidFill>
                        <a:effectLst/>
                        <a:latin typeface="Calibri" panose="020F0502020204030204" pitchFamily="34" charset="0"/>
                      </a:endParaRPr>
                    </a:p>
                  </a:txBody>
                  <a:tcPr marL="5243" marR="5243" marT="5243" marB="0" anchor="b"/>
                </a:tc>
                <a:tc>
                  <a:txBody>
                    <a:bodyPr/>
                    <a:lstStyle/>
                    <a:p>
                      <a:pPr algn="l" fontAlgn="b"/>
                      <a:r>
                        <a:rPr lang="en-US" sz="1200" u="none" strike="noStrike">
                          <a:effectLst/>
                        </a:rPr>
                        <a:t>Career technical education</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0.40</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0.40</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0.00</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0.979</a:t>
                      </a:r>
                      <a:endParaRPr lang="en-US" sz="1200" b="0" i="0" u="none" strike="noStrike">
                        <a:solidFill>
                          <a:srgbClr val="000000"/>
                        </a:solidFill>
                        <a:effectLst/>
                        <a:latin typeface="Calibri" panose="020F0502020204030204" pitchFamily="34" charset="0"/>
                      </a:endParaRPr>
                    </a:p>
                  </a:txBody>
                  <a:tcPr marL="5243" marR="5243" marT="5243" marB="0" anchor="b"/>
                </a:tc>
                <a:extLst>
                  <a:ext uri="{0D108BD9-81ED-4DB2-BD59-A6C34878D82A}">
                    <a16:rowId xmlns:a16="http://schemas.microsoft.com/office/drawing/2014/main" val="1097691651"/>
                  </a:ext>
                </a:extLst>
              </a:tr>
              <a:tr h="174669">
                <a:tc>
                  <a:txBody>
                    <a:bodyPr/>
                    <a:lstStyle/>
                    <a:p>
                      <a:pPr algn="l" fontAlgn="b"/>
                      <a:r>
                        <a:rPr lang="en-US" sz="1200" u="none" strike="noStrike" dirty="0">
                          <a:ln>
                            <a:solidFill>
                              <a:srgbClr val="B31B1B"/>
                            </a:solidFill>
                          </a:ln>
                          <a:effectLst/>
                        </a:rPr>
                        <a:t>Occupational Courses</a:t>
                      </a:r>
                      <a:endParaRPr lang="en-US" sz="1200" b="0" i="0" u="none" strike="noStrike" dirty="0">
                        <a:ln>
                          <a:solidFill>
                            <a:srgbClr val="B31B1B"/>
                          </a:solidFill>
                        </a:ln>
                        <a:solidFill>
                          <a:srgbClr val="000000"/>
                        </a:solidFill>
                        <a:effectLst/>
                        <a:latin typeface="Calibri" panose="020F0502020204030204" pitchFamily="34" charset="0"/>
                      </a:endParaRPr>
                    </a:p>
                  </a:txBody>
                  <a:tcPr marL="5243" marR="5243" marT="5243" marB="0" anchor="b"/>
                </a:tc>
                <a:tc>
                  <a:txBody>
                    <a:bodyPr/>
                    <a:lstStyle/>
                    <a:p>
                      <a:pPr algn="l" fontAlgn="b"/>
                      <a:r>
                        <a:rPr lang="en-US" sz="1200" u="none" strike="noStrike">
                          <a:ln>
                            <a:solidFill>
                              <a:srgbClr val="B31B1B"/>
                            </a:solidFill>
                          </a:ln>
                          <a:effectLst/>
                        </a:rPr>
                        <a:t>Occupational courses</a:t>
                      </a:r>
                      <a:endParaRPr lang="en-US" sz="1200" b="0" i="0" u="none" strike="noStrike">
                        <a:ln>
                          <a:solidFill>
                            <a:srgbClr val="B31B1B"/>
                          </a:solidFill>
                        </a:ln>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ln>
                            <a:solidFill>
                              <a:srgbClr val="B31B1B"/>
                            </a:solidFill>
                          </a:ln>
                          <a:effectLst/>
                        </a:rPr>
                        <a:t>0.32</a:t>
                      </a:r>
                      <a:endParaRPr lang="en-US" sz="1200" b="0" i="0" u="none" strike="noStrike">
                        <a:ln>
                          <a:solidFill>
                            <a:srgbClr val="B31B1B"/>
                          </a:solidFill>
                        </a:ln>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ln>
                            <a:solidFill>
                              <a:srgbClr val="B31B1B"/>
                            </a:solidFill>
                          </a:ln>
                          <a:effectLst/>
                        </a:rPr>
                        <a:t>0.27</a:t>
                      </a:r>
                      <a:endParaRPr lang="en-US" sz="1200" b="0" i="0" u="none" strike="noStrike">
                        <a:ln>
                          <a:solidFill>
                            <a:srgbClr val="B31B1B"/>
                          </a:solidFill>
                        </a:ln>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ln>
                            <a:solidFill>
                              <a:srgbClr val="B31B1B"/>
                            </a:solidFill>
                          </a:ln>
                          <a:effectLst/>
                        </a:rPr>
                        <a:t>0.05</a:t>
                      </a:r>
                      <a:endParaRPr lang="en-US" sz="1200" b="0" i="0" u="none" strike="noStrike">
                        <a:ln>
                          <a:solidFill>
                            <a:srgbClr val="B31B1B"/>
                          </a:solidFill>
                        </a:ln>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dirty="0">
                          <a:ln>
                            <a:solidFill>
                              <a:srgbClr val="B31B1B"/>
                            </a:solidFill>
                          </a:ln>
                          <a:effectLst/>
                        </a:rPr>
                        <a:t>0.044</a:t>
                      </a:r>
                      <a:endParaRPr lang="en-US" sz="1200" b="0" i="0" u="none" strike="noStrike" dirty="0">
                        <a:ln>
                          <a:solidFill>
                            <a:srgbClr val="B31B1B"/>
                          </a:solidFill>
                        </a:ln>
                        <a:solidFill>
                          <a:srgbClr val="000000"/>
                        </a:solidFill>
                        <a:effectLst/>
                        <a:latin typeface="Calibri" panose="020F0502020204030204" pitchFamily="34" charset="0"/>
                      </a:endParaRPr>
                    </a:p>
                  </a:txBody>
                  <a:tcPr marL="5243" marR="5243" marT="5243" marB="0" anchor="b"/>
                </a:tc>
                <a:extLst>
                  <a:ext uri="{0D108BD9-81ED-4DB2-BD59-A6C34878D82A}">
                    <a16:rowId xmlns:a16="http://schemas.microsoft.com/office/drawing/2014/main" val="2668899799"/>
                  </a:ext>
                </a:extLst>
              </a:tr>
              <a:tr h="173142">
                <a:tc>
                  <a:txBody>
                    <a:bodyPr/>
                    <a:lstStyle/>
                    <a:p>
                      <a:pPr algn="l" fontAlgn="b"/>
                      <a:r>
                        <a:rPr lang="en-US" sz="1200" u="none" strike="noStrike" dirty="0">
                          <a:effectLst/>
                        </a:rPr>
                        <a:t>Paid Employment/Work Experience</a:t>
                      </a:r>
                      <a:endParaRPr lang="en-US" sz="1200" b="0" i="0" u="none" strike="noStrike" dirty="0">
                        <a:solidFill>
                          <a:srgbClr val="000000"/>
                        </a:solidFill>
                        <a:effectLst/>
                        <a:latin typeface="Calibri" panose="020F0502020204030204" pitchFamily="34" charset="0"/>
                      </a:endParaRPr>
                    </a:p>
                  </a:txBody>
                  <a:tcPr marL="5243" marR="5243" marT="5243" marB="0" anchor="b"/>
                </a:tc>
                <a:tc>
                  <a:txBody>
                    <a:bodyPr/>
                    <a:lstStyle/>
                    <a:p>
                      <a:pPr algn="l" fontAlgn="b"/>
                      <a:r>
                        <a:rPr lang="en-US" sz="1200" u="none" strike="noStrike">
                          <a:effectLst/>
                        </a:rPr>
                        <a:t>Any employment experience</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dirty="0">
                          <a:effectLst/>
                        </a:rPr>
                        <a:t>0.32</a:t>
                      </a:r>
                      <a:endParaRPr lang="en-US" sz="1200" b="0" i="0" u="none" strike="noStrike" dirty="0">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0.32</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0.841</a:t>
                      </a:r>
                      <a:endParaRPr lang="en-US" sz="1200" b="0" i="0" u="none" strike="noStrike">
                        <a:solidFill>
                          <a:srgbClr val="000000"/>
                        </a:solidFill>
                        <a:effectLst/>
                        <a:latin typeface="Calibri" panose="020F0502020204030204" pitchFamily="34" charset="0"/>
                      </a:endParaRPr>
                    </a:p>
                  </a:txBody>
                  <a:tcPr marL="5243" marR="5243" marT="5243" marB="0" anchor="b"/>
                </a:tc>
                <a:extLst>
                  <a:ext uri="{0D108BD9-81ED-4DB2-BD59-A6C34878D82A}">
                    <a16:rowId xmlns:a16="http://schemas.microsoft.com/office/drawing/2014/main" val="1663455185"/>
                  </a:ext>
                </a:extLst>
              </a:tr>
              <a:tr h="152400">
                <a:tc>
                  <a:txBody>
                    <a:bodyPr/>
                    <a:lstStyle/>
                    <a:p>
                      <a:pPr algn="l" fontAlgn="b"/>
                      <a:r>
                        <a:rPr lang="en-US" sz="1200" u="none" strike="noStrike">
                          <a:effectLst/>
                        </a:rPr>
                        <a:t>Paid Employment/Work Experience</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l" fontAlgn="b"/>
                      <a:r>
                        <a:rPr lang="en-US" sz="1200" u="none" strike="noStrike">
                          <a:effectLst/>
                        </a:rPr>
                        <a:t>Paid employment</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0.24</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0.25</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0.778</a:t>
                      </a:r>
                      <a:endParaRPr lang="en-US" sz="1200" b="0" i="0" u="none" strike="noStrike">
                        <a:solidFill>
                          <a:srgbClr val="000000"/>
                        </a:solidFill>
                        <a:effectLst/>
                        <a:latin typeface="Calibri" panose="020F0502020204030204" pitchFamily="34" charset="0"/>
                      </a:endParaRPr>
                    </a:p>
                  </a:txBody>
                  <a:tcPr marL="5243" marR="5243" marT="5243" marB="0" anchor="b"/>
                </a:tc>
                <a:extLst>
                  <a:ext uri="{0D108BD9-81ED-4DB2-BD59-A6C34878D82A}">
                    <a16:rowId xmlns:a16="http://schemas.microsoft.com/office/drawing/2014/main" val="3080446257"/>
                  </a:ext>
                </a:extLst>
              </a:tr>
              <a:tr h="174669">
                <a:tc>
                  <a:txBody>
                    <a:bodyPr/>
                    <a:lstStyle/>
                    <a:p>
                      <a:pPr algn="l" fontAlgn="b"/>
                      <a:r>
                        <a:rPr lang="en-US" sz="1200" u="none" strike="noStrike">
                          <a:effectLst/>
                        </a:rPr>
                        <a:t>Work Study</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l" fontAlgn="b"/>
                      <a:r>
                        <a:rPr lang="en-US" sz="1200" u="none" strike="noStrike">
                          <a:effectLst/>
                        </a:rPr>
                        <a:t>Work study</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0.40</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0.37</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a:effectLst/>
                        </a:rPr>
                        <a:t>0.03</a:t>
                      </a:r>
                      <a:endParaRPr lang="en-US" sz="1200" b="0" i="0" u="none" strike="noStrike">
                        <a:solidFill>
                          <a:srgbClr val="000000"/>
                        </a:solidFill>
                        <a:effectLst/>
                        <a:latin typeface="Calibri" panose="020F0502020204030204" pitchFamily="34" charset="0"/>
                      </a:endParaRPr>
                    </a:p>
                  </a:txBody>
                  <a:tcPr marL="5243" marR="5243" marT="5243" marB="0" anchor="b"/>
                </a:tc>
                <a:tc>
                  <a:txBody>
                    <a:bodyPr/>
                    <a:lstStyle/>
                    <a:p>
                      <a:pPr algn="ctr" fontAlgn="b"/>
                      <a:r>
                        <a:rPr lang="en-US" sz="1200" u="none" strike="noStrike" dirty="0">
                          <a:effectLst/>
                        </a:rPr>
                        <a:t>0.220</a:t>
                      </a:r>
                      <a:endParaRPr lang="en-US" sz="1200" b="0" i="0" u="none" strike="noStrike" dirty="0">
                        <a:solidFill>
                          <a:srgbClr val="000000"/>
                        </a:solidFill>
                        <a:effectLst/>
                        <a:latin typeface="Calibri" panose="020F0502020204030204" pitchFamily="34" charset="0"/>
                      </a:endParaRPr>
                    </a:p>
                  </a:txBody>
                  <a:tcPr marL="5243" marR="5243" marT="5243" marB="0" anchor="b"/>
                </a:tc>
                <a:extLst>
                  <a:ext uri="{0D108BD9-81ED-4DB2-BD59-A6C34878D82A}">
                    <a16:rowId xmlns:a16="http://schemas.microsoft.com/office/drawing/2014/main" val="455162847"/>
                  </a:ext>
                </a:extLst>
              </a:tr>
            </a:tbl>
          </a:graphicData>
        </a:graphic>
      </p:graphicFrame>
      <p:sp>
        <p:nvSpPr>
          <p:cNvPr id="4" name="Title 3">
            <a:extLst>
              <a:ext uri="{FF2B5EF4-FFF2-40B4-BE49-F238E27FC236}">
                <a16:creationId xmlns:a16="http://schemas.microsoft.com/office/drawing/2014/main" id="{DAB8EA0A-6B55-4D22-8192-3F4842CEF870}"/>
              </a:ext>
            </a:extLst>
          </p:cNvPr>
          <p:cNvSpPr>
            <a:spLocks noGrp="1"/>
          </p:cNvSpPr>
          <p:nvPr>
            <p:ph type="title"/>
          </p:nvPr>
        </p:nvSpPr>
        <p:spPr/>
        <p:txBody>
          <a:bodyPr>
            <a:normAutofit fontScale="90000"/>
          </a:bodyPr>
          <a:lstStyle/>
          <a:p>
            <a:r>
              <a:rPr lang="en-US" dirty="0"/>
              <a:t>Prevalence of Predictor by ASD Status</a:t>
            </a:r>
          </a:p>
        </p:txBody>
      </p:sp>
      <p:sp>
        <p:nvSpPr>
          <p:cNvPr id="6" name="Text Placeholder 5">
            <a:extLst>
              <a:ext uri="{FF2B5EF4-FFF2-40B4-BE49-F238E27FC236}">
                <a16:creationId xmlns:a16="http://schemas.microsoft.com/office/drawing/2014/main" id="{7BD76D77-58C5-4DEA-B6D3-F6023C034BF6}"/>
              </a:ext>
            </a:extLst>
          </p:cNvPr>
          <p:cNvSpPr>
            <a:spLocks noGrp="1"/>
          </p:cNvSpPr>
          <p:nvPr>
            <p:ph type="body" sz="quarter" idx="14"/>
          </p:nvPr>
        </p:nvSpPr>
        <p:spPr>
          <a:xfrm>
            <a:off x="289411" y="1085850"/>
            <a:ext cx="4282590" cy="342900"/>
          </a:xfrm>
        </p:spPr>
        <p:txBody>
          <a:bodyPr>
            <a:normAutofit fontScale="62500" lnSpcReduction="20000"/>
          </a:bodyPr>
          <a:lstStyle/>
          <a:p>
            <a:pPr marL="0" indent="0">
              <a:buNone/>
            </a:pPr>
            <a:r>
              <a:rPr lang="en-US" dirty="0"/>
              <a:t>Career Development</a:t>
            </a:r>
          </a:p>
        </p:txBody>
      </p:sp>
      <p:sp>
        <p:nvSpPr>
          <p:cNvPr id="7" name="Text Placeholder 5">
            <a:extLst>
              <a:ext uri="{FF2B5EF4-FFF2-40B4-BE49-F238E27FC236}">
                <a16:creationId xmlns:a16="http://schemas.microsoft.com/office/drawing/2014/main" id="{83CD30BF-FEEC-47AC-8792-BAB24B782378}"/>
              </a:ext>
            </a:extLst>
          </p:cNvPr>
          <p:cNvSpPr txBox="1">
            <a:spLocks/>
          </p:cNvSpPr>
          <p:nvPr/>
        </p:nvSpPr>
        <p:spPr>
          <a:xfrm>
            <a:off x="289411" y="3176867"/>
            <a:ext cx="4282590" cy="342900"/>
          </a:xfrm>
          <a:prstGeom prst="rect">
            <a:avLst/>
          </a:prstGeom>
        </p:spPr>
        <p:txBody>
          <a:bodyPr vert="horz" lIns="91440" tIns="45720" rIns="91440" bIns="45720" numCol="1" rtlCol="0">
            <a:normAutofit fontScale="62500" lnSpcReduction="20000"/>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accent2"/>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accent2"/>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accent2"/>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accent2"/>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accent2"/>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Policy</a:t>
            </a:r>
          </a:p>
        </p:txBody>
      </p:sp>
      <p:graphicFrame>
        <p:nvGraphicFramePr>
          <p:cNvPr id="10" name="Table 9">
            <a:extLst>
              <a:ext uri="{FF2B5EF4-FFF2-40B4-BE49-F238E27FC236}">
                <a16:creationId xmlns:a16="http://schemas.microsoft.com/office/drawing/2014/main" id="{AEDA9C04-0C7D-401E-8537-9D6D6C08CD35}"/>
              </a:ext>
            </a:extLst>
          </p:cNvPr>
          <p:cNvGraphicFramePr>
            <a:graphicFrameLocks noGrp="1"/>
          </p:cNvGraphicFramePr>
          <p:nvPr>
            <p:extLst>
              <p:ext uri="{D42A27DB-BD31-4B8C-83A1-F6EECF244321}">
                <p14:modId xmlns:p14="http://schemas.microsoft.com/office/powerpoint/2010/main" val="2884983458"/>
              </p:ext>
            </p:extLst>
          </p:nvPr>
        </p:nvGraphicFramePr>
        <p:xfrm>
          <a:off x="381000" y="3554111"/>
          <a:ext cx="7391397" cy="571500"/>
        </p:xfrm>
        <a:graphic>
          <a:graphicData uri="http://schemas.openxmlformats.org/drawingml/2006/table">
            <a:tbl>
              <a:tblPr>
                <a:tableStyleId>{5C22544A-7EE6-4342-B048-85BDC9FD1C3A}</a:tableStyleId>
              </a:tblPr>
              <a:tblGrid>
                <a:gridCol w="2458771">
                  <a:extLst>
                    <a:ext uri="{9D8B030D-6E8A-4147-A177-3AD203B41FA5}">
                      <a16:colId xmlns:a16="http://schemas.microsoft.com/office/drawing/2014/main" val="556908740"/>
                    </a:ext>
                  </a:extLst>
                </a:gridCol>
                <a:gridCol w="1976068">
                  <a:extLst>
                    <a:ext uri="{9D8B030D-6E8A-4147-A177-3AD203B41FA5}">
                      <a16:colId xmlns:a16="http://schemas.microsoft.com/office/drawing/2014/main" val="2979735743"/>
                    </a:ext>
                  </a:extLst>
                </a:gridCol>
                <a:gridCol w="724055">
                  <a:extLst>
                    <a:ext uri="{9D8B030D-6E8A-4147-A177-3AD203B41FA5}">
                      <a16:colId xmlns:a16="http://schemas.microsoft.com/office/drawing/2014/main" val="141569514"/>
                    </a:ext>
                  </a:extLst>
                </a:gridCol>
                <a:gridCol w="724055">
                  <a:extLst>
                    <a:ext uri="{9D8B030D-6E8A-4147-A177-3AD203B41FA5}">
                      <a16:colId xmlns:a16="http://schemas.microsoft.com/office/drawing/2014/main" val="2676468414"/>
                    </a:ext>
                  </a:extLst>
                </a:gridCol>
                <a:gridCol w="784393">
                  <a:extLst>
                    <a:ext uri="{9D8B030D-6E8A-4147-A177-3AD203B41FA5}">
                      <a16:colId xmlns:a16="http://schemas.microsoft.com/office/drawing/2014/main" val="25482214"/>
                    </a:ext>
                  </a:extLst>
                </a:gridCol>
                <a:gridCol w="724055">
                  <a:extLst>
                    <a:ext uri="{9D8B030D-6E8A-4147-A177-3AD203B41FA5}">
                      <a16:colId xmlns:a16="http://schemas.microsoft.com/office/drawing/2014/main" val="4008972955"/>
                    </a:ext>
                  </a:extLst>
                </a:gridCol>
              </a:tblGrid>
              <a:tr h="182880">
                <a:tc>
                  <a:txBody>
                    <a:bodyPr/>
                    <a:lstStyle/>
                    <a:p>
                      <a:pPr algn="l" fontAlgn="b"/>
                      <a:r>
                        <a:rPr lang="en-US" sz="1200" b="1" u="none" strike="noStrike" dirty="0">
                          <a:effectLst/>
                        </a:rPr>
                        <a:t>Predictor</a:t>
                      </a:r>
                      <a:endParaRPr lang="en-US" sz="1200" b="1"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a:effectLst/>
                        </a:rPr>
                        <a:t>Variable</a:t>
                      </a:r>
                      <a:endParaRPr lang="en-US" sz="1200" b="1" i="0" u="none" strike="noStrike">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ASD</a:t>
                      </a:r>
                      <a:endParaRPr lang="en-US" sz="1200" b="1" i="0" u="none" strike="noStrike">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Other</a:t>
                      </a:r>
                      <a:endParaRPr lang="en-US" sz="1200" b="1" i="0" u="none" strike="noStrike">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Difference</a:t>
                      </a:r>
                      <a:endParaRPr lang="en-US" sz="1200" b="1" i="0" u="none" strike="noStrike">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p-value</a:t>
                      </a:r>
                      <a:endParaRPr lang="en-US" sz="1200" b="1"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452406"/>
                  </a:ext>
                </a:extLst>
              </a:tr>
              <a:tr h="182880">
                <a:tc>
                  <a:txBody>
                    <a:bodyPr/>
                    <a:lstStyle/>
                    <a:p>
                      <a:pPr algn="l" fontAlgn="b"/>
                      <a:r>
                        <a:rPr lang="en-US" sz="1200" u="none" strike="noStrike" dirty="0">
                          <a:ln>
                            <a:solidFill>
                              <a:srgbClr val="B31B1B"/>
                            </a:solidFill>
                          </a:ln>
                          <a:effectLst/>
                        </a:rPr>
                        <a:t>High School Completion</a:t>
                      </a:r>
                      <a:endParaRPr lang="en-US" sz="1200" b="0" i="0" u="none" strike="noStrike" dirty="0">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ln>
                            <a:solidFill>
                              <a:srgbClr val="B31B1B"/>
                            </a:solidFill>
                          </a:ln>
                          <a:effectLst/>
                        </a:rPr>
                        <a:t>High school completion</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0.18</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dirty="0">
                          <a:ln>
                            <a:solidFill>
                              <a:srgbClr val="B31B1B"/>
                            </a:solidFill>
                          </a:ln>
                          <a:effectLst/>
                        </a:rPr>
                        <a:t>0.30</a:t>
                      </a:r>
                      <a:endParaRPr lang="en-US" sz="1200" b="0" i="0" u="none" strike="noStrike" dirty="0">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-0.12</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0.000</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43857533"/>
                  </a:ext>
                </a:extLst>
              </a:tr>
              <a:tr h="182880">
                <a:tc>
                  <a:txBody>
                    <a:bodyPr/>
                    <a:lstStyle/>
                    <a:p>
                      <a:pPr algn="l" fontAlgn="b"/>
                      <a:r>
                        <a:rPr lang="en-US" sz="1200" u="none" strike="noStrike" dirty="0">
                          <a:ln>
                            <a:solidFill>
                              <a:srgbClr val="B31B1B"/>
                            </a:solidFill>
                          </a:ln>
                          <a:effectLst/>
                        </a:rPr>
                        <a:t>Inclusion in Gen Ed</a:t>
                      </a:r>
                      <a:endParaRPr lang="en-US" sz="1200" b="0" i="0" u="none" strike="noStrike" dirty="0">
                        <a:ln>
                          <a:solidFill>
                            <a:srgbClr val="B31B1B"/>
                          </a:solidFill>
                        </a:ln>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ln>
                            <a:solidFill>
                              <a:srgbClr val="B31B1B"/>
                            </a:solidFill>
                          </a:ln>
                          <a:effectLst/>
                        </a:rPr>
                        <a:t>Frequently+ in Gen Ed</a:t>
                      </a:r>
                      <a:endParaRPr lang="en-US" sz="1200" b="0" i="0" u="none" strike="noStrike" dirty="0">
                        <a:ln>
                          <a:solidFill>
                            <a:srgbClr val="B31B1B"/>
                          </a:solidFill>
                        </a:ln>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ln>
                            <a:solidFill>
                              <a:srgbClr val="B31B1B"/>
                            </a:solidFill>
                          </a:ln>
                          <a:effectLst/>
                        </a:rPr>
                        <a:t>0.18</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ln>
                            <a:solidFill>
                              <a:srgbClr val="B31B1B"/>
                            </a:solidFill>
                          </a:ln>
                          <a:effectLst/>
                        </a:rPr>
                        <a:t>0.36</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ln>
                            <a:solidFill>
                              <a:srgbClr val="B31B1B"/>
                            </a:solidFill>
                          </a:ln>
                          <a:effectLst/>
                        </a:rPr>
                        <a:t>-0.18</a:t>
                      </a:r>
                      <a:endParaRPr lang="en-US" sz="1200" b="0" i="0" u="none" strike="noStrike">
                        <a:ln>
                          <a:solidFill>
                            <a:srgbClr val="B31B1B"/>
                          </a:solidFill>
                        </a:ln>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82288926"/>
                  </a:ext>
                </a:extLst>
              </a:tr>
            </a:tbl>
          </a:graphicData>
        </a:graphic>
      </p:graphicFrame>
      <p:sp>
        <p:nvSpPr>
          <p:cNvPr id="8" name="TextBox 7">
            <a:extLst>
              <a:ext uri="{FF2B5EF4-FFF2-40B4-BE49-F238E27FC236}">
                <a16:creationId xmlns:a16="http://schemas.microsoft.com/office/drawing/2014/main" id="{24B5C00B-2F75-4404-8E1F-C1850F042F4A}"/>
              </a:ext>
            </a:extLst>
          </p:cNvPr>
          <p:cNvSpPr txBox="1"/>
          <p:nvPr/>
        </p:nvSpPr>
        <p:spPr>
          <a:xfrm>
            <a:off x="284546" y="4774205"/>
            <a:ext cx="7543800" cy="276999"/>
          </a:xfrm>
          <a:prstGeom prst="rect">
            <a:avLst/>
          </a:prstGeom>
          <a:noFill/>
        </p:spPr>
        <p:txBody>
          <a:bodyPr wrap="square" rtlCol="0">
            <a:spAutoFit/>
          </a:bodyPr>
          <a:lstStyle/>
          <a:p>
            <a:r>
              <a:rPr lang="en-US" sz="1200" dirty="0"/>
              <a:t>Source: Authors’ calculations using NYS PROMISE data. December 2020.</a:t>
            </a:r>
          </a:p>
        </p:txBody>
      </p:sp>
    </p:spTree>
    <p:extLst>
      <p:ext uri="{BB962C8B-B14F-4D97-AF65-F5344CB8AC3E}">
        <p14:creationId xmlns:p14="http://schemas.microsoft.com/office/powerpoint/2010/main" val="323124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B8EA0A-6B55-4D22-8192-3F4842CEF870}"/>
              </a:ext>
            </a:extLst>
          </p:cNvPr>
          <p:cNvSpPr>
            <a:spLocks noGrp="1"/>
          </p:cNvSpPr>
          <p:nvPr>
            <p:ph type="title"/>
          </p:nvPr>
        </p:nvSpPr>
        <p:spPr/>
        <p:txBody>
          <a:bodyPr>
            <a:normAutofit fontScale="90000"/>
          </a:bodyPr>
          <a:lstStyle/>
          <a:p>
            <a:r>
              <a:rPr lang="en-US" dirty="0"/>
              <a:t>Prevalence of Predictor by ASD Status</a:t>
            </a:r>
          </a:p>
        </p:txBody>
      </p:sp>
      <p:sp>
        <p:nvSpPr>
          <p:cNvPr id="6" name="Text Placeholder 5">
            <a:extLst>
              <a:ext uri="{FF2B5EF4-FFF2-40B4-BE49-F238E27FC236}">
                <a16:creationId xmlns:a16="http://schemas.microsoft.com/office/drawing/2014/main" id="{7BD76D77-58C5-4DEA-B6D3-F6023C034BF6}"/>
              </a:ext>
            </a:extLst>
          </p:cNvPr>
          <p:cNvSpPr>
            <a:spLocks noGrp="1"/>
          </p:cNvSpPr>
          <p:nvPr>
            <p:ph type="body" sz="quarter" idx="14"/>
          </p:nvPr>
        </p:nvSpPr>
        <p:spPr>
          <a:xfrm>
            <a:off x="289411" y="1085850"/>
            <a:ext cx="4282590" cy="342900"/>
          </a:xfrm>
        </p:spPr>
        <p:txBody>
          <a:bodyPr>
            <a:normAutofit fontScale="62500" lnSpcReduction="20000"/>
          </a:bodyPr>
          <a:lstStyle/>
          <a:p>
            <a:pPr marL="0" indent="0">
              <a:buNone/>
            </a:pPr>
            <a:r>
              <a:rPr lang="en-US" dirty="0"/>
              <a:t>Collaborative Systems</a:t>
            </a:r>
          </a:p>
        </p:txBody>
      </p:sp>
      <p:graphicFrame>
        <p:nvGraphicFramePr>
          <p:cNvPr id="5" name="Content Placeholder 4">
            <a:extLst>
              <a:ext uri="{FF2B5EF4-FFF2-40B4-BE49-F238E27FC236}">
                <a16:creationId xmlns:a16="http://schemas.microsoft.com/office/drawing/2014/main" id="{15EA3DC3-9684-4954-BFA9-8A7DDB903D08}"/>
              </a:ext>
            </a:extLst>
          </p:cNvPr>
          <p:cNvGraphicFramePr>
            <a:graphicFrameLocks noGrp="1"/>
          </p:cNvGraphicFramePr>
          <p:nvPr>
            <p:ph sz="quarter" idx="13"/>
            <p:extLst>
              <p:ext uri="{D42A27DB-BD31-4B8C-83A1-F6EECF244321}">
                <p14:modId xmlns:p14="http://schemas.microsoft.com/office/powerpoint/2010/main" val="465532482"/>
              </p:ext>
            </p:extLst>
          </p:nvPr>
        </p:nvGraphicFramePr>
        <p:xfrm>
          <a:off x="381000" y="1428751"/>
          <a:ext cx="7519744" cy="3060436"/>
        </p:xfrm>
        <a:graphic>
          <a:graphicData uri="http://schemas.openxmlformats.org/drawingml/2006/table">
            <a:tbl>
              <a:tblPr>
                <a:tableStyleId>{5C22544A-7EE6-4342-B048-85BDC9FD1C3A}</a:tableStyleId>
              </a:tblPr>
              <a:tblGrid>
                <a:gridCol w="1804744">
                  <a:extLst>
                    <a:ext uri="{9D8B030D-6E8A-4147-A177-3AD203B41FA5}">
                      <a16:colId xmlns:a16="http://schemas.microsoft.com/office/drawing/2014/main" val="1070097386"/>
                    </a:ext>
                  </a:extLst>
                </a:gridCol>
                <a:gridCol w="2707102">
                  <a:extLst>
                    <a:ext uri="{9D8B030D-6E8A-4147-A177-3AD203B41FA5}">
                      <a16:colId xmlns:a16="http://schemas.microsoft.com/office/drawing/2014/main" val="796215033"/>
                    </a:ext>
                  </a:extLst>
                </a:gridCol>
                <a:gridCol w="736628">
                  <a:extLst>
                    <a:ext uri="{9D8B030D-6E8A-4147-A177-3AD203B41FA5}">
                      <a16:colId xmlns:a16="http://schemas.microsoft.com/office/drawing/2014/main" val="160887591"/>
                    </a:ext>
                  </a:extLst>
                </a:gridCol>
                <a:gridCol w="736628">
                  <a:extLst>
                    <a:ext uri="{9D8B030D-6E8A-4147-A177-3AD203B41FA5}">
                      <a16:colId xmlns:a16="http://schemas.microsoft.com/office/drawing/2014/main" val="1009156173"/>
                    </a:ext>
                  </a:extLst>
                </a:gridCol>
                <a:gridCol w="798014">
                  <a:extLst>
                    <a:ext uri="{9D8B030D-6E8A-4147-A177-3AD203B41FA5}">
                      <a16:colId xmlns:a16="http://schemas.microsoft.com/office/drawing/2014/main" val="3430076181"/>
                    </a:ext>
                  </a:extLst>
                </a:gridCol>
                <a:gridCol w="736628">
                  <a:extLst>
                    <a:ext uri="{9D8B030D-6E8A-4147-A177-3AD203B41FA5}">
                      <a16:colId xmlns:a16="http://schemas.microsoft.com/office/drawing/2014/main" val="1464114979"/>
                    </a:ext>
                  </a:extLst>
                </a:gridCol>
              </a:tblGrid>
              <a:tr h="176852">
                <a:tc>
                  <a:txBody>
                    <a:bodyPr/>
                    <a:lstStyle/>
                    <a:p>
                      <a:pPr algn="l" fontAlgn="b"/>
                      <a:r>
                        <a:rPr lang="en-US" sz="1200" b="1" u="none" strike="noStrike" dirty="0">
                          <a:effectLst/>
                        </a:rPr>
                        <a:t>Predictor</a:t>
                      </a:r>
                      <a:endParaRPr lang="en-US" sz="1200" b="1" i="0" u="none" strike="noStrike" dirty="0">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a:effectLst/>
                        </a:rPr>
                        <a:t>Variable</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ASD</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Other</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Difference</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p-value</a:t>
                      </a:r>
                      <a:endParaRPr lang="en-US" sz="1200" b="1" i="0" u="none" strike="noStrike" dirty="0">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622410"/>
                  </a:ext>
                </a:extLst>
              </a:tr>
              <a:tr h="176852">
                <a:tc>
                  <a:txBody>
                    <a:bodyPr/>
                    <a:lstStyle/>
                    <a:p>
                      <a:pPr algn="l" fontAlgn="b"/>
                      <a:r>
                        <a:rPr lang="en-US" sz="1200" u="none" strike="noStrike">
                          <a:effectLst/>
                        </a:rPr>
                        <a:t>Interagency Collaboration</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rPr>
                        <a:t>Interagency collaboration</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0.46</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0.44</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0.02</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effectLst/>
                        </a:rPr>
                        <a:t>0.429</a:t>
                      </a:r>
                      <a:endParaRPr lang="en-US" sz="1200" b="0" i="0" u="none" strike="noStrike">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41078477"/>
                  </a:ext>
                </a:extLst>
              </a:tr>
              <a:tr h="176852">
                <a:tc>
                  <a:txBody>
                    <a:bodyPr/>
                    <a:lstStyle/>
                    <a:p>
                      <a:pPr algn="l" fontAlgn="b"/>
                      <a:r>
                        <a:rPr lang="en-US" sz="1200" u="none" strike="noStrike">
                          <a:effectLst/>
                        </a:rPr>
                        <a:t>Parent Expectations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PE: Graduate HS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0.89</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0.88</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0.506</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2953073794"/>
                  </a:ext>
                </a:extLst>
              </a:tr>
              <a:tr h="176852">
                <a:tc>
                  <a:txBody>
                    <a:bodyPr/>
                    <a:lstStyle/>
                    <a:p>
                      <a:pPr algn="l" fontAlgn="b"/>
                      <a:r>
                        <a:rPr lang="en-US" sz="1200" u="none" strike="noStrike" dirty="0">
                          <a:ln>
                            <a:solidFill>
                              <a:srgbClr val="B31B1B"/>
                            </a:solidFill>
                          </a:ln>
                          <a:effectLst/>
                        </a:rPr>
                        <a:t>Parent Expectations</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PE: Attend PSE</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0.010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696127034"/>
                  </a:ext>
                </a:extLst>
              </a:tr>
              <a:tr h="176852">
                <a:tc>
                  <a:txBody>
                    <a:bodyPr/>
                    <a:lstStyle/>
                    <a:p>
                      <a:pPr algn="l" fontAlgn="b"/>
                      <a:r>
                        <a:rPr lang="en-US" sz="1200" u="none" strike="noStrike">
                          <a:ln>
                            <a:solidFill>
                              <a:srgbClr val="B31B1B"/>
                            </a:solidFill>
                          </a:ln>
                          <a:effectLst/>
                        </a:rPr>
                        <a:t>Parent Expectations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ln>
                            <a:solidFill>
                              <a:srgbClr val="B31B1B"/>
                            </a:solidFill>
                          </a:ln>
                          <a:effectLst/>
                        </a:rPr>
                        <a:t>PE: Graduate PSE</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0.80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0.85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0.032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260791857"/>
                  </a:ext>
                </a:extLst>
              </a:tr>
              <a:tr h="176852">
                <a:tc>
                  <a:txBody>
                    <a:bodyPr/>
                    <a:lstStyle/>
                    <a:p>
                      <a:pPr algn="l" fontAlgn="b"/>
                      <a:r>
                        <a:rPr lang="en-US" sz="1200" u="none" strike="noStrike">
                          <a:ln>
                            <a:solidFill>
                              <a:srgbClr val="B31B1B"/>
                            </a:solidFill>
                          </a:ln>
                          <a:effectLst/>
                        </a:rPr>
                        <a:t>Parent Expectations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PE: Paid job</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0.74</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0.86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576538145"/>
                  </a:ext>
                </a:extLst>
              </a:tr>
              <a:tr h="176852">
                <a:tc>
                  <a:txBody>
                    <a:bodyPr/>
                    <a:lstStyle/>
                    <a:p>
                      <a:pPr algn="l" fontAlgn="b"/>
                      <a:r>
                        <a:rPr lang="en-US" sz="1200" u="none" strike="noStrike" dirty="0">
                          <a:ln>
                            <a:solidFill>
                              <a:srgbClr val="B31B1B"/>
                            </a:solidFill>
                          </a:ln>
                          <a:effectLst/>
                        </a:rPr>
                        <a:t>Parent Expectations</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PE: Financial Indep</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0.39</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0.61</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-0.21</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0.000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1814073961"/>
                  </a:ext>
                </a:extLst>
              </a:tr>
              <a:tr h="176852">
                <a:tc>
                  <a:txBody>
                    <a:bodyPr/>
                    <a:lstStyle/>
                    <a:p>
                      <a:pPr algn="l" fontAlgn="b"/>
                      <a:r>
                        <a:rPr lang="en-US" sz="1200" u="none" strike="noStrike">
                          <a:ln>
                            <a:solidFill>
                              <a:srgbClr val="B31B1B"/>
                            </a:solidFill>
                          </a:ln>
                          <a:effectLst/>
                        </a:rPr>
                        <a:t>Parent Expectations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PE: Live away</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1692970806"/>
                  </a:ext>
                </a:extLst>
              </a:tr>
              <a:tr h="176852">
                <a:tc>
                  <a:txBody>
                    <a:bodyPr/>
                    <a:lstStyle/>
                    <a:p>
                      <a:pPr algn="l" fontAlgn="b"/>
                      <a:r>
                        <a:rPr lang="en-US" sz="1200" u="none" strike="noStrike">
                          <a:effectLst/>
                        </a:rPr>
                        <a:t>Parental Involvement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effectLst/>
                        </a:rPr>
                        <a:t>PI: School experiences</a:t>
                      </a:r>
                      <a:endParaRPr lang="en-US" sz="1200" b="0" i="0" u="none" strike="noStrike" dirty="0">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0.72</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0.77</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-0.05</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0.082</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568141289"/>
                  </a:ext>
                </a:extLst>
              </a:tr>
              <a:tr h="176852">
                <a:tc>
                  <a:txBody>
                    <a:bodyPr/>
                    <a:lstStyle/>
                    <a:p>
                      <a:pPr algn="l" fontAlgn="b"/>
                      <a:r>
                        <a:rPr lang="en-US" sz="1200" u="none" strike="noStrike" dirty="0">
                          <a:ln>
                            <a:solidFill>
                              <a:srgbClr val="B31B1B"/>
                            </a:solidFill>
                          </a:ln>
                          <a:effectLst/>
                        </a:rPr>
                        <a:t>Parental Involvement</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PI: Plans after HS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0.43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0.59</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2610957905"/>
                  </a:ext>
                </a:extLst>
              </a:tr>
              <a:tr h="176852">
                <a:tc>
                  <a:txBody>
                    <a:bodyPr/>
                    <a:lstStyle/>
                    <a:p>
                      <a:pPr algn="l" fontAlgn="b"/>
                      <a:r>
                        <a:rPr lang="en-US" sz="1200" u="none" strike="noStrike">
                          <a:effectLst/>
                        </a:rPr>
                        <a:t>Parental Involvement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PI: Transition services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0.70</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0.73</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-0.03</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0.255</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51704645"/>
                  </a:ext>
                </a:extLst>
              </a:tr>
              <a:tr h="176852">
                <a:tc>
                  <a:txBody>
                    <a:bodyPr/>
                    <a:lstStyle/>
                    <a:p>
                      <a:pPr algn="l" fontAlgn="b"/>
                      <a:r>
                        <a:rPr lang="en-US" sz="1200" u="none" strike="noStrike">
                          <a:effectLst/>
                        </a:rPr>
                        <a:t>Parental Involvement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PI: After HS services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0.70</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0.72</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0.714</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688234141"/>
                  </a:ext>
                </a:extLst>
              </a:tr>
              <a:tr h="176852">
                <a:tc>
                  <a:txBody>
                    <a:bodyPr/>
                    <a:lstStyle/>
                    <a:p>
                      <a:pPr algn="l" fontAlgn="b"/>
                      <a:r>
                        <a:rPr lang="en-US" sz="1200" u="none" strike="noStrike">
                          <a:effectLst/>
                        </a:rPr>
                        <a:t>Parental Involvement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PI: Community living services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0.64</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0.69</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-0.05</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0.138</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6335771"/>
                  </a:ext>
                </a:extLst>
              </a:tr>
              <a:tr h="176852">
                <a:tc>
                  <a:txBody>
                    <a:bodyPr/>
                    <a:lstStyle/>
                    <a:p>
                      <a:pPr algn="l" fontAlgn="b"/>
                      <a:r>
                        <a:rPr lang="en-US" sz="1200" u="none" strike="noStrike">
                          <a:effectLst/>
                        </a:rPr>
                        <a:t>Student Support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Student support</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0.10</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0.13</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-0.03</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0.083</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026705026"/>
                  </a:ext>
                </a:extLst>
              </a:tr>
              <a:tr h="176852">
                <a:tc>
                  <a:txBody>
                    <a:bodyPr/>
                    <a:lstStyle/>
                    <a:p>
                      <a:pPr algn="l" fontAlgn="b"/>
                      <a:r>
                        <a:rPr lang="en-US" sz="1200" u="none" strike="noStrike">
                          <a:effectLst/>
                        </a:rPr>
                        <a:t>Transition Program</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effectLst/>
                        </a:rPr>
                        <a:t>Transition program: Supported education</a:t>
                      </a:r>
                      <a:endParaRPr lang="en-US" sz="1200" b="0" i="0" u="none" strike="noStrike" dirty="0">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effectLst/>
                        </a:rPr>
                        <a:t>0.03</a:t>
                      </a:r>
                      <a:endParaRPr lang="en-US" sz="1200" b="0" i="0" u="none" strike="noStrike" dirty="0">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0.02</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0.00</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0.726</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1390003512"/>
                  </a:ext>
                </a:extLst>
              </a:tr>
              <a:tr h="242821">
                <a:tc>
                  <a:txBody>
                    <a:bodyPr/>
                    <a:lstStyle/>
                    <a:p>
                      <a:pPr algn="l" fontAlgn="b"/>
                      <a:r>
                        <a:rPr lang="en-US" sz="1200" u="none" strike="noStrike">
                          <a:effectLst/>
                        </a:rPr>
                        <a:t>Transition Program</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effectLst/>
                        </a:rPr>
                        <a:t>Transition program: Number services</a:t>
                      </a:r>
                      <a:endParaRPr lang="en-US" sz="1200" b="0" i="0" u="none" strike="noStrike" dirty="0">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1.91</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2.18</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-0.28</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effectLst/>
                        </a:rPr>
                        <a:t>0.165</a:t>
                      </a:r>
                      <a:endParaRPr lang="en-US" sz="1200" b="0" i="0" u="none" strike="noStrike" dirty="0">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682753587"/>
                  </a:ext>
                </a:extLst>
              </a:tr>
            </a:tbl>
          </a:graphicData>
        </a:graphic>
      </p:graphicFrame>
      <p:sp>
        <p:nvSpPr>
          <p:cNvPr id="7" name="TextBox 6">
            <a:extLst>
              <a:ext uri="{FF2B5EF4-FFF2-40B4-BE49-F238E27FC236}">
                <a16:creationId xmlns:a16="http://schemas.microsoft.com/office/drawing/2014/main" id="{35AF2D8F-CAA3-42B9-BA40-E7B3CFA11ACD}"/>
              </a:ext>
            </a:extLst>
          </p:cNvPr>
          <p:cNvSpPr txBox="1"/>
          <p:nvPr/>
        </p:nvSpPr>
        <p:spPr>
          <a:xfrm>
            <a:off x="284546" y="4774205"/>
            <a:ext cx="7543800" cy="276999"/>
          </a:xfrm>
          <a:prstGeom prst="rect">
            <a:avLst/>
          </a:prstGeom>
          <a:noFill/>
        </p:spPr>
        <p:txBody>
          <a:bodyPr wrap="square" rtlCol="0">
            <a:spAutoFit/>
          </a:bodyPr>
          <a:lstStyle/>
          <a:p>
            <a:r>
              <a:rPr lang="en-US" sz="1200" dirty="0"/>
              <a:t>Source: Authors’ calculations using NYS PROMISE data. December 2020.</a:t>
            </a:r>
          </a:p>
        </p:txBody>
      </p:sp>
    </p:spTree>
    <p:extLst>
      <p:ext uri="{BB962C8B-B14F-4D97-AF65-F5344CB8AC3E}">
        <p14:creationId xmlns:p14="http://schemas.microsoft.com/office/powerpoint/2010/main" val="316649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B8EA0A-6B55-4D22-8192-3F4842CEF870}"/>
              </a:ext>
            </a:extLst>
          </p:cNvPr>
          <p:cNvSpPr>
            <a:spLocks noGrp="1"/>
          </p:cNvSpPr>
          <p:nvPr>
            <p:ph type="title"/>
          </p:nvPr>
        </p:nvSpPr>
        <p:spPr/>
        <p:txBody>
          <a:bodyPr>
            <a:normAutofit fontScale="90000"/>
          </a:bodyPr>
          <a:lstStyle/>
          <a:p>
            <a:r>
              <a:rPr lang="en-US" dirty="0"/>
              <a:t>Prevalence of Predictor by ASD Status</a:t>
            </a:r>
          </a:p>
        </p:txBody>
      </p:sp>
      <p:sp>
        <p:nvSpPr>
          <p:cNvPr id="6" name="Text Placeholder 5">
            <a:extLst>
              <a:ext uri="{FF2B5EF4-FFF2-40B4-BE49-F238E27FC236}">
                <a16:creationId xmlns:a16="http://schemas.microsoft.com/office/drawing/2014/main" id="{7BD76D77-58C5-4DEA-B6D3-F6023C034BF6}"/>
              </a:ext>
            </a:extLst>
          </p:cNvPr>
          <p:cNvSpPr>
            <a:spLocks noGrp="1"/>
          </p:cNvSpPr>
          <p:nvPr>
            <p:ph type="body" sz="quarter" idx="14"/>
          </p:nvPr>
        </p:nvSpPr>
        <p:spPr>
          <a:xfrm>
            <a:off x="289411" y="1085850"/>
            <a:ext cx="4282590" cy="342900"/>
          </a:xfrm>
        </p:spPr>
        <p:txBody>
          <a:bodyPr>
            <a:normAutofit fontScale="62500" lnSpcReduction="20000"/>
          </a:bodyPr>
          <a:lstStyle/>
          <a:p>
            <a:pPr marL="0" indent="0">
              <a:buNone/>
            </a:pPr>
            <a:r>
              <a:rPr lang="en-US" dirty="0"/>
              <a:t>Student Skills</a:t>
            </a:r>
          </a:p>
        </p:txBody>
      </p:sp>
      <p:graphicFrame>
        <p:nvGraphicFramePr>
          <p:cNvPr id="7" name="Content Placeholder 6">
            <a:extLst>
              <a:ext uri="{FF2B5EF4-FFF2-40B4-BE49-F238E27FC236}">
                <a16:creationId xmlns:a16="http://schemas.microsoft.com/office/drawing/2014/main" id="{74DE739E-1434-402D-AE67-8BFD026A6935}"/>
              </a:ext>
            </a:extLst>
          </p:cNvPr>
          <p:cNvGraphicFramePr>
            <a:graphicFrameLocks noGrp="1"/>
          </p:cNvGraphicFramePr>
          <p:nvPr>
            <p:ph sz="quarter" idx="13"/>
            <p:extLst>
              <p:ext uri="{D42A27DB-BD31-4B8C-83A1-F6EECF244321}">
                <p14:modId xmlns:p14="http://schemas.microsoft.com/office/powerpoint/2010/main" val="787924132"/>
              </p:ext>
            </p:extLst>
          </p:nvPr>
        </p:nvGraphicFramePr>
        <p:xfrm>
          <a:off x="381000" y="1427628"/>
          <a:ext cx="7467600" cy="3005456"/>
        </p:xfrm>
        <a:graphic>
          <a:graphicData uri="http://schemas.openxmlformats.org/drawingml/2006/table">
            <a:tbl>
              <a:tblPr>
                <a:tableStyleId>{5C22544A-7EE6-4342-B048-85BDC9FD1C3A}</a:tableStyleId>
              </a:tblPr>
              <a:tblGrid>
                <a:gridCol w="2484119">
                  <a:extLst>
                    <a:ext uri="{9D8B030D-6E8A-4147-A177-3AD203B41FA5}">
                      <a16:colId xmlns:a16="http://schemas.microsoft.com/office/drawing/2014/main" val="337886904"/>
                    </a:ext>
                  </a:extLst>
                </a:gridCol>
                <a:gridCol w="1996441">
                  <a:extLst>
                    <a:ext uri="{9D8B030D-6E8A-4147-A177-3AD203B41FA5}">
                      <a16:colId xmlns:a16="http://schemas.microsoft.com/office/drawing/2014/main" val="1879961878"/>
                    </a:ext>
                  </a:extLst>
                </a:gridCol>
                <a:gridCol w="731520">
                  <a:extLst>
                    <a:ext uri="{9D8B030D-6E8A-4147-A177-3AD203B41FA5}">
                      <a16:colId xmlns:a16="http://schemas.microsoft.com/office/drawing/2014/main" val="2905423983"/>
                    </a:ext>
                  </a:extLst>
                </a:gridCol>
                <a:gridCol w="731520">
                  <a:extLst>
                    <a:ext uri="{9D8B030D-6E8A-4147-A177-3AD203B41FA5}">
                      <a16:colId xmlns:a16="http://schemas.microsoft.com/office/drawing/2014/main" val="3788887281"/>
                    </a:ext>
                  </a:extLst>
                </a:gridCol>
                <a:gridCol w="792480">
                  <a:extLst>
                    <a:ext uri="{9D8B030D-6E8A-4147-A177-3AD203B41FA5}">
                      <a16:colId xmlns:a16="http://schemas.microsoft.com/office/drawing/2014/main" val="1508159883"/>
                    </a:ext>
                  </a:extLst>
                </a:gridCol>
                <a:gridCol w="731520">
                  <a:extLst>
                    <a:ext uri="{9D8B030D-6E8A-4147-A177-3AD203B41FA5}">
                      <a16:colId xmlns:a16="http://schemas.microsoft.com/office/drawing/2014/main" val="452230817"/>
                    </a:ext>
                  </a:extLst>
                </a:gridCol>
              </a:tblGrid>
              <a:tr h="161995">
                <a:tc>
                  <a:txBody>
                    <a:bodyPr/>
                    <a:lstStyle/>
                    <a:p>
                      <a:pPr algn="l" fontAlgn="b"/>
                      <a:r>
                        <a:rPr lang="en-US" sz="1200" b="1" u="none" strike="noStrike" dirty="0">
                          <a:effectLst/>
                        </a:rPr>
                        <a:t>Predictor</a:t>
                      </a:r>
                      <a:endParaRPr lang="en-US" sz="1200" b="1" i="0" u="none" strike="noStrike" dirty="0">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a:effectLst/>
                        </a:rPr>
                        <a:t>Variable</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ASD</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Other</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a:effectLst/>
                        </a:rPr>
                        <a:t>Difference</a:t>
                      </a:r>
                      <a:endParaRPr lang="en-US" sz="1200" b="1" i="0" u="none" strike="noStrike">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p-value</a:t>
                      </a:r>
                      <a:endParaRPr lang="en-US" sz="1200" b="1" i="0" u="none" strike="noStrike" dirty="0">
                        <a:solidFill>
                          <a:srgbClr val="000000"/>
                        </a:solidFill>
                        <a:effectLst/>
                        <a:latin typeface="Calibri" panose="020F0502020204030204" pitchFamily="34" charset="0"/>
                      </a:endParaRPr>
                    </a:p>
                  </a:txBody>
                  <a:tcPr marL="4961" marR="4961" marT="4961"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558971"/>
                  </a:ext>
                </a:extLst>
              </a:tr>
              <a:tr h="161995">
                <a:tc>
                  <a:txBody>
                    <a:bodyPr/>
                    <a:lstStyle/>
                    <a:p>
                      <a:pPr algn="l" fontAlgn="b"/>
                      <a:r>
                        <a:rPr lang="en-US" sz="1200" u="none" strike="noStrike" dirty="0">
                          <a:ln>
                            <a:solidFill>
                              <a:srgbClr val="B31B1B"/>
                            </a:solidFill>
                          </a:ln>
                          <a:effectLst/>
                        </a:rPr>
                        <a:t>Community Experiences</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ln>
                            <a:solidFill>
                              <a:srgbClr val="B31B1B"/>
                            </a:solidFill>
                          </a:ln>
                          <a:effectLst/>
                        </a:rPr>
                        <a:t>Community experiences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0.72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0.55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0.18</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tc>
                  <a:txBody>
                    <a:bodyPr/>
                    <a:lstStyle/>
                    <a:p>
                      <a:pPr algn="ctr" fontAlgn="b"/>
                      <a:r>
                        <a:rPr lang="en-US" sz="1200" u="none" strike="noStrike">
                          <a:ln>
                            <a:solidFill>
                              <a:srgbClr val="B31B1B"/>
                            </a:solidFill>
                          </a:ln>
                          <a:effectLst/>
                        </a:rPr>
                        <a:t>0.000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07036592"/>
                  </a:ext>
                </a:extLst>
              </a:tr>
              <a:tr h="161995">
                <a:tc>
                  <a:txBody>
                    <a:bodyPr/>
                    <a:lstStyle/>
                    <a:p>
                      <a:pPr algn="l" fontAlgn="b"/>
                      <a:r>
                        <a:rPr lang="en-US" sz="1200" u="none" strike="noStrike">
                          <a:ln>
                            <a:solidFill>
                              <a:srgbClr val="B31B1B"/>
                            </a:solidFill>
                          </a:ln>
                          <a:effectLst/>
                        </a:rPr>
                        <a:t>Decision-Making</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Makes own decisions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-0.20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096069848"/>
                  </a:ext>
                </a:extLst>
              </a:tr>
              <a:tr h="161995">
                <a:tc>
                  <a:txBody>
                    <a:bodyPr/>
                    <a:lstStyle/>
                    <a:p>
                      <a:pPr algn="l" fontAlgn="b"/>
                      <a:r>
                        <a:rPr lang="en-US" sz="1200" u="none" strike="noStrike" dirty="0">
                          <a:effectLst/>
                        </a:rPr>
                        <a:t>Goal Setting</a:t>
                      </a:r>
                      <a:endParaRPr lang="en-US" sz="1200" b="0" i="0" u="none" strike="noStrike" dirty="0">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Goal setting</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0.55</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0.54</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0.02</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0.543</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1745115791"/>
                  </a:ext>
                </a:extLst>
              </a:tr>
              <a:tr h="161995">
                <a:tc>
                  <a:txBody>
                    <a:bodyPr/>
                    <a:lstStyle/>
                    <a:p>
                      <a:pPr algn="l" fontAlgn="b"/>
                      <a:r>
                        <a:rPr lang="en-US" sz="1200" u="none" strike="noStrike" dirty="0">
                          <a:ln>
                            <a:solidFill>
                              <a:srgbClr val="B31B1B"/>
                            </a:solidFill>
                          </a:ln>
                          <a:effectLst/>
                        </a:rPr>
                        <a:t>Self-Advocacy/Self-Determination</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Choice-making skills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0.031</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155015028"/>
                  </a:ext>
                </a:extLst>
              </a:tr>
              <a:tr h="161995">
                <a:tc>
                  <a:txBody>
                    <a:bodyPr/>
                    <a:lstStyle/>
                    <a:p>
                      <a:pPr algn="l" fontAlgn="b"/>
                      <a:r>
                        <a:rPr lang="en-US" sz="1200" u="none" strike="noStrike">
                          <a:ln>
                            <a:solidFill>
                              <a:srgbClr val="B31B1B"/>
                            </a:solidFill>
                          </a:ln>
                          <a:effectLst/>
                        </a:rPr>
                        <a:t>Self-Advocacy/Self-Determination</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Problem-solving skills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0.09</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0.002</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92170721"/>
                  </a:ext>
                </a:extLst>
              </a:tr>
              <a:tr h="161995">
                <a:tc>
                  <a:txBody>
                    <a:bodyPr/>
                    <a:lstStyle/>
                    <a:p>
                      <a:pPr algn="l" fontAlgn="b"/>
                      <a:r>
                        <a:rPr lang="en-US" sz="1200" u="none" strike="noStrike">
                          <a:effectLst/>
                        </a:rPr>
                        <a:t>Self-Advocacy/Self-Determination</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Decision-making skills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0.62</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0.58</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0.04</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0.175</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537177704"/>
                  </a:ext>
                </a:extLst>
              </a:tr>
              <a:tr h="161995">
                <a:tc>
                  <a:txBody>
                    <a:bodyPr/>
                    <a:lstStyle/>
                    <a:p>
                      <a:pPr algn="l" fontAlgn="b"/>
                      <a:r>
                        <a:rPr lang="en-US" sz="1200" u="none" strike="noStrike" dirty="0">
                          <a:ln>
                            <a:solidFill>
                              <a:srgbClr val="B31B1B"/>
                            </a:solidFill>
                          </a:ln>
                          <a:effectLst/>
                        </a:rPr>
                        <a:t>Self-Advocacy/Self-Determination</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Self-regulation skills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0.47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200721316"/>
                  </a:ext>
                </a:extLst>
              </a:tr>
              <a:tr h="161995">
                <a:tc>
                  <a:txBody>
                    <a:bodyPr/>
                    <a:lstStyle/>
                    <a:p>
                      <a:pPr algn="l" fontAlgn="b"/>
                      <a:r>
                        <a:rPr lang="en-US" sz="1200" u="none" strike="noStrike">
                          <a:effectLst/>
                        </a:rPr>
                        <a:t>Self-Advocacy/Self-Determination</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Self-advocacy skills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0.55</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0.50</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0.05</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0.065</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258555311"/>
                  </a:ext>
                </a:extLst>
              </a:tr>
              <a:tr h="161995">
                <a:tc>
                  <a:txBody>
                    <a:bodyPr/>
                    <a:lstStyle/>
                    <a:p>
                      <a:pPr algn="l" fontAlgn="b"/>
                      <a:r>
                        <a:rPr lang="en-US" sz="1200" u="none" strike="noStrike">
                          <a:effectLst/>
                        </a:rPr>
                        <a:t>Self-Advocacy/Self-Determination</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Self-awareness skills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0.57</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0.53</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0.04</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0.150</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675156654"/>
                  </a:ext>
                </a:extLst>
              </a:tr>
              <a:tr h="161995">
                <a:tc>
                  <a:txBody>
                    <a:bodyPr/>
                    <a:lstStyle/>
                    <a:p>
                      <a:pPr algn="l" fontAlgn="b"/>
                      <a:r>
                        <a:rPr lang="en-US" sz="1200" u="none" strike="noStrike" dirty="0">
                          <a:ln>
                            <a:solidFill>
                              <a:srgbClr val="B31B1B"/>
                            </a:solidFill>
                          </a:ln>
                          <a:effectLst/>
                        </a:rPr>
                        <a:t>Self-Advocacy/Self-Determination</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Self-efficacy skills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0.31</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0.06</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0.031</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3850760293"/>
                  </a:ext>
                </a:extLst>
              </a:tr>
              <a:tr h="161995">
                <a:tc>
                  <a:txBody>
                    <a:bodyPr/>
                    <a:lstStyle/>
                    <a:p>
                      <a:pPr algn="l" fontAlgn="b"/>
                      <a:r>
                        <a:rPr lang="en-US" sz="1200" u="none" strike="noStrike">
                          <a:ln>
                            <a:solidFill>
                              <a:srgbClr val="B31B1B"/>
                            </a:solidFill>
                          </a:ln>
                          <a:effectLst/>
                        </a:rPr>
                        <a:t>Self-Care/Independent Living</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ln>
                            <a:solidFill>
                              <a:srgbClr val="B31B1B"/>
                            </a:solidFill>
                          </a:ln>
                          <a:effectLst/>
                        </a:rPr>
                        <a:t>Household tasks</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0.58</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0.000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2157040729"/>
                  </a:ext>
                </a:extLst>
              </a:tr>
              <a:tr h="161995">
                <a:tc>
                  <a:txBody>
                    <a:bodyPr/>
                    <a:lstStyle/>
                    <a:p>
                      <a:pPr algn="l" fontAlgn="b"/>
                      <a:r>
                        <a:rPr lang="en-US" sz="1200" u="none" strike="noStrike">
                          <a:ln>
                            <a:solidFill>
                              <a:srgbClr val="B31B1B"/>
                            </a:solidFill>
                          </a:ln>
                          <a:effectLst/>
                        </a:rPr>
                        <a:t>Self-Care/Independent Living</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dirty="0">
                          <a:ln>
                            <a:solidFill>
                              <a:srgbClr val="B31B1B"/>
                            </a:solidFill>
                          </a:ln>
                          <a:effectLst/>
                        </a:rPr>
                        <a:t>Grooming</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0.85</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-0.13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0.000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2308834758"/>
                  </a:ext>
                </a:extLst>
              </a:tr>
              <a:tr h="161995">
                <a:tc>
                  <a:txBody>
                    <a:bodyPr/>
                    <a:lstStyle/>
                    <a:p>
                      <a:pPr algn="l" fontAlgn="b"/>
                      <a:r>
                        <a:rPr lang="en-US" sz="1200" u="none" strike="noStrike">
                          <a:ln>
                            <a:solidFill>
                              <a:srgbClr val="B31B1B"/>
                            </a:solidFill>
                          </a:ln>
                          <a:effectLst/>
                        </a:rPr>
                        <a:t>Self-Care/Independent Living</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Own health</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0.43</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0.70</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-0.27</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1371302361"/>
                  </a:ext>
                </a:extLst>
              </a:tr>
              <a:tr h="161995">
                <a:tc>
                  <a:txBody>
                    <a:bodyPr/>
                    <a:lstStyle/>
                    <a:p>
                      <a:pPr algn="l" fontAlgn="b"/>
                      <a:r>
                        <a:rPr lang="en-US" sz="1200" u="none" strike="noStrike">
                          <a:effectLst/>
                        </a:rPr>
                        <a:t>Social Skills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effectLst/>
                        </a:rPr>
                        <a:t>Social skills</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0.87</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0.88</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effectLst/>
                        </a:rPr>
                        <a:t>0.576</a:t>
                      </a:r>
                      <a:endParaRPr lang="en-US" sz="1200" b="0" i="0" u="none" strike="noStrike">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4168170268"/>
                  </a:ext>
                </a:extLst>
              </a:tr>
              <a:tr h="161995">
                <a:tc>
                  <a:txBody>
                    <a:bodyPr/>
                    <a:lstStyle/>
                    <a:p>
                      <a:pPr algn="l" fontAlgn="b"/>
                      <a:r>
                        <a:rPr lang="en-US" sz="1200" u="none" strike="noStrike" dirty="0">
                          <a:ln>
                            <a:solidFill>
                              <a:srgbClr val="B31B1B"/>
                            </a:solidFill>
                          </a:ln>
                          <a:effectLst/>
                        </a:rPr>
                        <a:t>Travel Skills</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l" fontAlgn="b"/>
                      <a:r>
                        <a:rPr lang="en-US" sz="1200" u="none" strike="noStrike">
                          <a:ln>
                            <a:solidFill>
                              <a:srgbClr val="B31B1B"/>
                            </a:solidFill>
                          </a:ln>
                          <a:effectLst/>
                        </a:rPr>
                        <a:t>Travel skills</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0.64</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a:ln>
                            <a:solidFill>
                              <a:srgbClr val="B31B1B"/>
                            </a:solidFill>
                          </a:ln>
                          <a:effectLst/>
                        </a:rPr>
                        <a:t>-0.32</a:t>
                      </a:r>
                      <a:endParaRPr lang="en-US" sz="1200" b="0" i="0" u="none" strike="noStrike">
                        <a:ln>
                          <a:solidFill>
                            <a:srgbClr val="B31B1B"/>
                          </a:solidFill>
                        </a:ln>
                        <a:solidFill>
                          <a:srgbClr val="000000"/>
                        </a:solidFill>
                        <a:effectLst/>
                        <a:latin typeface="Calibri" panose="020F0502020204030204" pitchFamily="34" charset="0"/>
                      </a:endParaRPr>
                    </a:p>
                  </a:txBody>
                  <a:tcPr marL="4961" marR="4961" marT="4961" marB="0" anchor="b"/>
                </a:tc>
                <a:tc>
                  <a:txBody>
                    <a:bodyPr/>
                    <a:lstStyle/>
                    <a:p>
                      <a:pPr algn="ctr" fontAlgn="b"/>
                      <a:r>
                        <a:rPr lang="en-US" sz="1200" u="none" strike="noStrike" dirty="0">
                          <a:ln>
                            <a:solidFill>
                              <a:srgbClr val="B31B1B"/>
                            </a:solidFill>
                          </a:ln>
                          <a:effectLst/>
                        </a:rPr>
                        <a:t>0.000</a:t>
                      </a:r>
                      <a:endParaRPr lang="en-US" sz="1200" b="0" i="0" u="none" strike="noStrike" dirty="0">
                        <a:ln>
                          <a:solidFill>
                            <a:srgbClr val="B31B1B"/>
                          </a:solidFill>
                        </a:ln>
                        <a:solidFill>
                          <a:srgbClr val="000000"/>
                        </a:solidFill>
                        <a:effectLst/>
                        <a:latin typeface="Calibri" panose="020F0502020204030204" pitchFamily="34" charset="0"/>
                      </a:endParaRPr>
                    </a:p>
                  </a:txBody>
                  <a:tcPr marL="4961" marR="4961" marT="4961" marB="0" anchor="b"/>
                </a:tc>
                <a:extLst>
                  <a:ext uri="{0D108BD9-81ED-4DB2-BD59-A6C34878D82A}">
                    <a16:rowId xmlns:a16="http://schemas.microsoft.com/office/drawing/2014/main" val="681974175"/>
                  </a:ext>
                </a:extLst>
              </a:tr>
            </a:tbl>
          </a:graphicData>
        </a:graphic>
      </p:graphicFrame>
      <p:sp>
        <p:nvSpPr>
          <p:cNvPr id="5" name="TextBox 4">
            <a:extLst>
              <a:ext uri="{FF2B5EF4-FFF2-40B4-BE49-F238E27FC236}">
                <a16:creationId xmlns:a16="http://schemas.microsoft.com/office/drawing/2014/main" id="{CC54DA5A-3D3F-43AE-A3C6-162282E08B13}"/>
              </a:ext>
            </a:extLst>
          </p:cNvPr>
          <p:cNvSpPr txBox="1"/>
          <p:nvPr/>
        </p:nvSpPr>
        <p:spPr>
          <a:xfrm>
            <a:off x="284546" y="4774205"/>
            <a:ext cx="7543800" cy="276999"/>
          </a:xfrm>
          <a:prstGeom prst="rect">
            <a:avLst/>
          </a:prstGeom>
          <a:noFill/>
        </p:spPr>
        <p:txBody>
          <a:bodyPr wrap="square" rtlCol="0">
            <a:spAutoFit/>
          </a:bodyPr>
          <a:lstStyle/>
          <a:p>
            <a:r>
              <a:rPr lang="en-US" sz="1200" dirty="0"/>
              <a:t>Source: Authors’ calculations using NYS PROMISE data. December 2020.</a:t>
            </a:r>
          </a:p>
        </p:txBody>
      </p:sp>
    </p:spTree>
    <p:extLst>
      <p:ext uri="{BB962C8B-B14F-4D97-AF65-F5344CB8AC3E}">
        <p14:creationId xmlns:p14="http://schemas.microsoft.com/office/powerpoint/2010/main" val="31704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8CBBC0-7B17-48C9-A426-1DD7057C473A}"/>
              </a:ext>
            </a:extLst>
          </p:cNvPr>
          <p:cNvSpPr>
            <a:spLocks noGrp="1"/>
          </p:cNvSpPr>
          <p:nvPr>
            <p:ph type="body" sz="quarter" idx="13"/>
          </p:nvPr>
        </p:nvSpPr>
        <p:spPr/>
        <p:txBody>
          <a:bodyPr/>
          <a:lstStyle/>
          <a:p>
            <a:r>
              <a:rPr lang="en-US" dirty="0"/>
              <a:t>“Falling off the Cliff”</a:t>
            </a:r>
          </a:p>
        </p:txBody>
      </p:sp>
      <p:sp>
        <p:nvSpPr>
          <p:cNvPr id="3" name="Text Placeholder 2">
            <a:extLst>
              <a:ext uri="{FF2B5EF4-FFF2-40B4-BE49-F238E27FC236}">
                <a16:creationId xmlns:a16="http://schemas.microsoft.com/office/drawing/2014/main" id="{DAE4B693-6D18-4A1E-9C66-EAD281F6053E}"/>
              </a:ext>
            </a:extLst>
          </p:cNvPr>
          <p:cNvSpPr>
            <a:spLocks noGrp="1"/>
          </p:cNvSpPr>
          <p:nvPr>
            <p:ph type="body" sz="quarter" idx="14"/>
          </p:nvPr>
        </p:nvSpPr>
        <p:spPr/>
        <p:txBody>
          <a:bodyPr/>
          <a:lstStyle/>
          <a:p>
            <a:r>
              <a:rPr lang="en-US" dirty="0">
                <a:solidFill>
                  <a:srgbClr val="A2998B"/>
                </a:solidFill>
              </a:rPr>
              <a:t>Introduction</a:t>
            </a:r>
          </a:p>
        </p:txBody>
      </p:sp>
    </p:spTree>
    <p:extLst>
      <p:ext uri="{BB962C8B-B14F-4D97-AF65-F5344CB8AC3E}">
        <p14:creationId xmlns:p14="http://schemas.microsoft.com/office/powerpoint/2010/main" val="68284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 Placeholder 1">
                <a:extLst>
                  <a:ext uri="{FF2B5EF4-FFF2-40B4-BE49-F238E27FC236}">
                    <a16:creationId xmlns:a16="http://schemas.microsoft.com/office/drawing/2014/main" id="{90F77E7E-0F81-4B0F-8970-4324A7086712}"/>
                  </a:ext>
                </a:extLst>
              </p:cNvPr>
              <p:cNvSpPr>
                <a:spLocks noGrp="1"/>
              </p:cNvSpPr>
              <p:nvPr>
                <p:ph type="body" sz="quarter" idx="13"/>
              </p:nvPr>
            </p:nvSpPr>
            <p:spPr/>
            <p:txBody>
              <a:bodyPr/>
              <a:lstStyle/>
              <a:p>
                <a:pPr marL="0" indent="0" algn="ctr">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𝑖</m:t>
                        </m:r>
                      </m:sub>
                    </m:sSub>
                    <m:r>
                      <a:rPr lang="en-US"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0</m:t>
                        </m:r>
                      </m:sub>
                    </m:sSub>
                    <m:r>
                      <a:rPr lang="en-US"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1</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𝐴𝑆𝐷</m:t>
                        </m:r>
                      </m:e>
                      <m:sub>
                        <m:r>
                          <a:rPr lang="en-US" b="0" i="1" smtClean="0">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oMath>
                </a14:m>
                <a:r>
                  <a:rPr lang="en-US" dirty="0">
                    <a:ea typeface="Cambria Math" panose="02040503050406030204" pitchFamily="18" charset="0"/>
                  </a:rPr>
                  <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2</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oMath>
                </a14:m>
                <a:r>
                  <a:rPr lang="en-US" dirty="0">
                    <a:ea typeface="Cambria Math" panose="02040503050406030204" pitchFamily="18" charset="0"/>
                  </a:rPr>
                  <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3</m:t>
                        </m:r>
                      </m:sub>
                    </m:sSub>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𝐴𝑆𝐷</m:t>
                        </m:r>
                      </m:e>
                      <m:sub>
                        <m:r>
                          <a:rPr lang="en-US" b="0" i="1" smtClean="0">
                            <a:latin typeface="Cambria Math" panose="02040503050406030204" pitchFamily="18" charset="0"/>
                            <a:ea typeface="Cambria Math" panose="02040503050406030204" pitchFamily="18" charset="0"/>
                          </a:rPr>
                          <m:t>𝑖</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oMath>
                </a14:m>
                <a:r>
                  <a:rPr lang="en-US" dirty="0">
                    <a:ea typeface="Cambria Math" panose="02040503050406030204" pitchFamily="18" charset="0"/>
                  </a:rPr>
                  <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ea typeface="Cambria Math" panose="02040503050406030204" pitchFamily="18" charset="0"/>
                          </a:rPr>
                          <m:t>𝑖</m:t>
                        </m:r>
                      </m:sub>
                    </m:sSub>
                    <m:r>
                      <a:rPr lang="en-US" i="1" smtClean="0">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ea typeface="Cambria Math" panose="02040503050406030204" pitchFamily="18" charset="0"/>
                          </a:rPr>
                          <m:t>𝑖</m:t>
                        </m:r>
                      </m:sub>
                    </m:sSub>
                  </m:oMath>
                </a14:m>
                <a:endParaRPr lang="en-US" dirty="0"/>
              </a:p>
              <a:p>
                <a:r>
                  <a:rPr lang="en-US" sz="1800" dirty="0"/>
                  <a:t>Model includes</a:t>
                </a:r>
              </a:p>
              <a:p>
                <a:pPr lvl="1"/>
                <a:r>
                  <a:rPr lang="en-US" sz="1400" dirty="0"/>
                  <a:t>Y: binary measure of outcomes for student </a:t>
                </a:r>
                <a:r>
                  <a:rPr lang="en-US" sz="1400" i="1" dirty="0" err="1"/>
                  <a:t>i</a:t>
                </a:r>
                <a:endParaRPr lang="en-US" sz="1400" dirty="0"/>
              </a:p>
              <a:p>
                <a:pPr lvl="1"/>
                <a:r>
                  <a:rPr lang="en-US" sz="1400" dirty="0"/>
                  <a:t>ASD: Indicator of ASD status</a:t>
                </a:r>
              </a:p>
              <a:p>
                <a:pPr lvl="1"/>
                <a:r>
                  <a:rPr lang="en-US" sz="1400" dirty="0"/>
                  <a:t>P: Single predictor tested in this model</a:t>
                </a:r>
              </a:p>
              <a:p>
                <a:pPr lvl="1"/>
                <a:r>
                  <a:rPr lang="en-US" sz="1400" dirty="0"/>
                  <a:t>X: Age, race/ethnicity, region, responses to functional capacity questions</a:t>
                </a:r>
              </a:p>
              <a:p>
                <a:pPr lvl="1"/>
                <a:r>
                  <a:rPr lang="en-US" sz="1400" dirty="0"/>
                  <a:t>ε: Idiosyncratic error</a:t>
                </a:r>
              </a:p>
              <a:p>
                <a14:m>
                  <m:oMath xmlns:m="http://schemas.openxmlformats.org/officeDocument/2006/math">
                    <m:sSub>
                      <m:sSubPr>
                        <m:ctrlPr>
                          <a:rPr lang="en-US" sz="1800" i="1">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𝛽</m:t>
                        </m:r>
                      </m:e>
                      <m:sub>
                        <m:r>
                          <a:rPr lang="en-US" sz="1800" b="0" i="1" smtClean="0">
                            <a:latin typeface="Cambria Math" panose="02040503050406030204" pitchFamily="18" charset="0"/>
                            <a:ea typeface="Cambria Math" panose="02040503050406030204" pitchFamily="18" charset="0"/>
                          </a:rPr>
                          <m:t>1</m:t>
                        </m:r>
                      </m:sub>
                    </m:sSub>
                  </m:oMath>
                </a14:m>
                <a:r>
                  <a:rPr lang="en-US" sz="1800" dirty="0">
                    <a:ea typeface="Cambria Math" panose="02040503050406030204" pitchFamily="18" charset="0"/>
                  </a:rPr>
                  <a:t> is the estimate of the change in the odds of the outcome among youth with ASD who did not engage in predictor </a:t>
                </a:r>
                <a:r>
                  <a:rPr lang="en-US" sz="1800" i="1" dirty="0">
                    <a:ea typeface="Cambria Math" panose="02040503050406030204" pitchFamily="18" charset="0"/>
                  </a:rPr>
                  <a:t>P</a:t>
                </a:r>
              </a:p>
              <a:p>
                <a14:m>
                  <m:oMath xmlns:m="http://schemas.openxmlformats.org/officeDocument/2006/math">
                    <m:sSub>
                      <m:sSubPr>
                        <m:ctrlPr>
                          <a:rPr lang="en-US" sz="1800" i="1">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𝛽</m:t>
                        </m:r>
                      </m:e>
                      <m:sub>
                        <m:r>
                          <a:rPr lang="en-US" sz="1800" b="0" i="1" smtClean="0">
                            <a:latin typeface="Cambria Math" panose="02040503050406030204" pitchFamily="18" charset="0"/>
                            <a:ea typeface="Cambria Math" panose="02040503050406030204" pitchFamily="18" charset="0"/>
                          </a:rPr>
                          <m:t>2</m:t>
                        </m:r>
                      </m:sub>
                    </m:sSub>
                  </m:oMath>
                </a14:m>
                <a:r>
                  <a:rPr lang="en-US" sz="1800" dirty="0">
                    <a:ea typeface="Cambria Math" panose="02040503050406030204" pitchFamily="18" charset="0"/>
                  </a:rPr>
                  <a:t> is the estimate of the change in the odds of the outcome among youth with other disabilities who engaged in predictor </a:t>
                </a:r>
                <a:r>
                  <a:rPr lang="en-US" sz="1800" i="1" dirty="0">
                    <a:ea typeface="Cambria Math" panose="02040503050406030204" pitchFamily="18" charset="0"/>
                  </a:rPr>
                  <a:t>P</a:t>
                </a:r>
                <a:r>
                  <a:rPr lang="en-US" sz="1800" dirty="0">
                    <a:ea typeface="Cambria Math" panose="02040503050406030204" pitchFamily="18" charset="0"/>
                  </a:rPr>
                  <a:t> </a:t>
                </a:r>
              </a:p>
              <a:p>
                <a14:m>
                  <m:oMath xmlns:m="http://schemas.openxmlformats.org/officeDocument/2006/math">
                    <m:sSub>
                      <m:sSubPr>
                        <m:ctrlPr>
                          <a:rPr lang="en-US" sz="1800" i="1">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𝛽</m:t>
                        </m:r>
                      </m:e>
                      <m:sub>
                        <m:r>
                          <a:rPr lang="en-US" sz="1800" b="0" i="1" smtClean="0">
                            <a:latin typeface="Cambria Math" panose="02040503050406030204" pitchFamily="18" charset="0"/>
                            <a:ea typeface="Cambria Math" panose="02040503050406030204" pitchFamily="18" charset="0"/>
                          </a:rPr>
                          <m:t>3</m:t>
                        </m:r>
                      </m:sub>
                    </m:sSub>
                  </m:oMath>
                </a14:m>
                <a:r>
                  <a:rPr lang="en-US" sz="1800" dirty="0"/>
                  <a:t> is the estimate of interest as it identifies the differential role of the predictor for youth with ASD</a:t>
                </a:r>
              </a:p>
            </p:txBody>
          </p:sp>
        </mc:Choice>
        <mc:Fallback xmlns="">
          <p:sp>
            <p:nvSpPr>
              <p:cNvPr id="2" name="Text Placeholder 1">
                <a:extLst>
                  <a:ext uri="{FF2B5EF4-FFF2-40B4-BE49-F238E27FC236}">
                    <a16:creationId xmlns:a16="http://schemas.microsoft.com/office/drawing/2014/main" id="{90F77E7E-0F81-4B0F-8970-4324A7086712}"/>
                  </a:ext>
                </a:extLst>
              </p:cNvPr>
              <p:cNvSpPr>
                <a:spLocks noGrp="1" noRot="1" noChangeAspect="1" noMove="1" noResize="1" noEditPoints="1" noAdjustHandles="1" noChangeArrowheads="1" noChangeShapeType="1" noTextEdit="1"/>
              </p:cNvSpPr>
              <p:nvPr>
                <p:ph type="body" sz="quarter" idx="13"/>
              </p:nvPr>
            </p:nvSpPr>
            <p:spPr>
              <a:blipFill>
                <a:blip r:embed="rId3"/>
                <a:stretch>
                  <a:fillRect l="-492" r="-632" b="-39958"/>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5B0C1C5B-6038-4BA4-A64E-DCC3C53BF1B5}"/>
              </a:ext>
            </a:extLst>
          </p:cNvPr>
          <p:cNvSpPr>
            <a:spLocks noGrp="1"/>
          </p:cNvSpPr>
          <p:nvPr>
            <p:ph type="title"/>
          </p:nvPr>
        </p:nvSpPr>
        <p:spPr/>
        <p:txBody>
          <a:bodyPr/>
          <a:lstStyle/>
          <a:p>
            <a:r>
              <a:rPr lang="en-US" dirty="0"/>
              <a:t>Empirical Model</a:t>
            </a:r>
          </a:p>
        </p:txBody>
      </p:sp>
    </p:spTree>
    <p:extLst>
      <p:ext uri="{BB962C8B-B14F-4D97-AF65-F5344CB8AC3E}">
        <p14:creationId xmlns:p14="http://schemas.microsoft.com/office/powerpoint/2010/main" val="30489250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6CA318-7F1D-4365-B859-511FEB344F9C}"/>
              </a:ext>
            </a:extLst>
          </p:cNvPr>
          <p:cNvSpPr>
            <a:spLocks noGrp="1"/>
          </p:cNvSpPr>
          <p:nvPr>
            <p:ph type="body" sz="quarter" idx="13"/>
          </p:nvPr>
        </p:nvSpPr>
        <p:spPr/>
        <p:txBody>
          <a:bodyPr/>
          <a:lstStyle/>
          <a:p>
            <a:r>
              <a:rPr lang="en-US" sz="2000" dirty="0"/>
              <a:t>May be partly attributed to the lower number of people identified with ASD during the year range the review was conducted</a:t>
            </a:r>
          </a:p>
          <a:p>
            <a:pPr lvl="1"/>
            <a:r>
              <a:rPr lang="en-US" sz="1800" dirty="0"/>
              <a:t> 6.7% of children were diagnosed with ASD in 2000, 11.3% in 2008, and 18.5% in 2016 </a:t>
            </a:r>
            <a:r>
              <a:rPr lang="en-US" sz="1200" dirty="0"/>
              <a:t>(ADDM, 2020)</a:t>
            </a:r>
          </a:p>
          <a:p>
            <a:pPr lvl="1"/>
            <a:r>
              <a:rPr lang="en-US" sz="1800" dirty="0"/>
              <a:t>The percentages of children diagnosed with ASD is increasing every year </a:t>
            </a:r>
            <a:r>
              <a:rPr lang="en-US" sz="1200" dirty="0"/>
              <a:t>(CDC, 2020)</a:t>
            </a:r>
          </a:p>
          <a:p>
            <a:r>
              <a:rPr lang="en-US" sz="2000" dirty="0"/>
              <a:t>Changes to federal legislation</a:t>
            </a:r>
          </a:p>
          <a:p>
            <a:pPr lvl="1"/>
            <a:r>
              <a:rPr lang="en-US" sz="1800" i="1" dirty="0"/>
              <a:t>IDEA: </a:t>
            </a:r>
            <a:r>
              <a:rPr lang="en-US" sz="1800" dirty="0"/>
              <a:t>A larger focus on transition services encouraged in the 1997 reauthorization</a:t>
            </a:r>
          </a:p>
          <a:p>
            <a:pPr lvl="1"/>
            <a:r>
              <a:rPr lang="en-US" sz="1800" i="1" dirty="0"/>
              <a:t>ESSA: </a:t>
            </a:r>
            <a:r>
              <a:rPr lang="en-US" sz="1800" dirty="0"/>
              <a:t>A stronger emphasis on evidence-based interventions, strategies, and approaches encouraging greater in-school and postschool outcomes in 2015</a:t>
            </a:r>
          </a:p>
          <a:p>
            <a:pPr marL="457188" lvl="1" indent="0">
              <a:buNone/>
            </a:pPr>
            <a:endParaRPr lang="en-US" dirty="0"/>
          </a:p>
          <a:p>
            <a:pPr lvl="1"/>
            <a:endParaRPr lang="en-US" dirty="0"/>
          </a:p>
        </p:txBody>
      </p:sp>
      <p:sp>
        <p:nvSpPr>
          <p:cNvPr id="3" name="Title 2">
            <a:extLst>
              <a:ext uri="{FF2B5EF4-FFF2-40B4-BE49-F238E27FC236}">
                <a16:creationId xmlns:a16="http://schemas.microsoft.com/office/drawing/2014/main" id="{9FFFB26B-D05A-41A7-9B1F-FED253532FEF}"/>
              </a:ext>
            </a:extLst>
          </p:cNvPr>
          <p:cNvSpPr>
            <a:spLocks noGrp="1"/>
          </p:cNvSpPr>
          <p:nvPr>
            <p:ph type="title"/>
          </p:nvPr>
        </p:nvSpPr>
        <p:spPr/>
        <p:txBody>
          <a:bodyPr/>
          <a:lstStyle/>
          <a:p>
            <a:r>
              <a:rPr lang="en-US" dirty="0"/>
              <a:t>Why was the ASD literature lacking in 2009?</a:t>
            </a:r>
          </a:p>
        </p:txBody>
      </p:sp>
    </p:spTree>
    <p:extLst>
      <p:ext uri="{BB962C8B-B14F-4D97-AF65-F5344CB8AC3E}">
        <p14:creationId xmlns:p14="http://schemas.microsoft.com/office/powerpoint/2010/main" val="14080033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CE1C52-4A89-47C8-9B0D-C0BA5535F476}"/>
              </a:ext>
            </a:extLst>
          </p:cNvPr>
          <p:cNvSpPr>
            <a:spLocks noGrp="1"/>
          </p:cNvSpPr>
          <p:nvPr>
            <p:ph type="body" sz="quarter" idx="13"/>
          </p:nvPr>
        </p:nvSpPr>
        <p:spPr/>
        <p:txBody>
          <a:bodyPr/>
          <a:lstStyle/>
          <a:p>
            <a:r>
              <a:rPr lang="en-US" sz="2000" dirty="0"/>
              <a:t>Experience challenges with communication and behavior associated with their developmental disorder </a:t>
            </a:r>
            <a:r>
              <a:rPr lang="en-US" sz="1500" dirty="0"/>
              <a:t>(CDC, 2020)</a:t>
            </a:r>
          </a:p>
          <a:p>
            <a:r>
              <a:rPr lang="en-US" sz="2000" dirty="0"/>
              <a:t>Exhibit certain behaviors (e.g., avoiding eye contact, having trouble relating to others, repetitive actions; </a:t>
            </a:r>
            <a:r>
              <a:rPr lang="en-US" sz="1500" dirty="0"/>
              <a:t>CDC, 2020</a:t>
            </a:r>
            <a:r>
              <a:rPr lang="en-US" sz="2000" dirty="0"/>
              <a:t>) that may negatively impact the acquisition of different postsecondary goals (e.g., getting a job)</a:t>
            </a:r>
          </a:p>
          <a:p>
            <a:r>
              <a:rPr lang="en-US" sz="2000" dirty="0"/>
              <a:t>Have been associated with several myths and misconceptions regarding their performance, productivity, safety, etc., which can lead to employers’ resistance to hire applicants with ASD </a:t>
            </a:r>
            <a:r>
              <a:rPr lang="en-US" sz="1500" dirty="0"/>
              <a:t>(Scott et al., 2017; Solomon 2020; Unger et al., 2002)</a:t>
            </a:r>
          </a:p>
          <a:p>
            <a:r>
              <a:rPr lang="en-US" sz="2000" dirty="0"/>
              <a:t>Experience societal stigma </a:t>
            </a:r>
            <a:r>
              <a:rPr lang="en-US" sz="1500" dirty="0"/>
              <a:t>(Ortiz, 2020)</a:t>
            </a:r>
          </a:p>
        </p:txBody>
      </p:sp>
      <p:sp>
        <p:nvSpPr>
          <p:cNvPr id="3" name="Title 2">
            <a:extLst>
              <a:ext uri="{FF2B5EF4-FFF2-40B4-BE49-F238E27FC236}">
                <a16:creationId xmlns:a16="http://schemas.microsoft.com/office/drawing/2014/main" id="{46FEF4A6-9177-4865-8C29-F84E478900F4}"/>
              </a:ext>
            </a:extLst>
          </p:cNvPr>
          <p:cNvSpPr>
            <a:spLocks noGrp="1"/>
          </p:cNvSpPr>
          <p:nvPr>
            <p:ph type="title"/>
          </p:nvPr>
        </p:nvSpPr>
        <p:spPr/>
        <p:txBody>
          <a:bodyPr/>
          <a:lstStyle/>
          <a:p>
            <a:r>
              <a:rPr lang="en-US" dirty="0"/>
              <a:t>Many People with ASD…</a:t>
            </a:r>
          </a:p>
        </p:txBody>
      </p:sp>
    </p:spTree>
    <p:extLst>
      <p:ext uri="{BB962C8B-B14F-4D97-AF65-F5344CB8AC3E}">
        <p14:creationId xmlns:p14="http://schemas.microsoft.com/office/powerpoint/2010/main" val="7168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60B2C-90D4-4E5B-B1E7-BF7DCDDD2F19}"/>
              </a:ext>
            </a:extLst>
          </p:cNvPr>
          <p:cNvSpPr>
            <a:spLocks noGrp="1"/>
          </p:cNvSpPr>
          <p:nvPr>
            <p:ph type="body" sz="quarter" idx="13"/>
          </p:nvPr>
        </p:nvSpPr>
        <p:spPr/>
        <p:txBody>
          <a:bodyPr/>
          <a:lstStyle/>
          <a:p>
            <a:r>
              <a:rPr lang="en-US" sz="2000" dirty="0"/>
              <a:t>People with ASD are </a:t>
            </a:r>
            <a:r>
              <a:rPr lang="en-US" sz="2000" dirty="0">
                <a:solidFill>
                  <a:srgbClr val="FF0000"/>
                </a:solidFill>
              </a:rPr>
              <a:t>less likely </a:t>
            </a:r>
            <a:r>
              <a:rPr lang="en-US" sz="2000" dirty="0"/>
              <a:t>to live independently following high school graduation and more likely to live with their parents/guardians (compared to people with other disabilities; Anderson et al., 2013)</a:t>
            </a:r>
          </a:p>
          <a:p>
            <a:r>
              <a:rPr lang="en-US" sz="2000" dirty="0">
                <a:solidFill>
                  <a:srgbClr val="FF0000"/>
                </a:solidFill>
              </a:rPr>
              <a:t>Only</a:t>
            </a:r>
            <a:r>
              <a:rPr lang="en-US" sz="2000" dirty="0"/>
              <a:t> </a:t>
            </a:r>
            <a:r>
              <a:rPr lang="en-US" sz="2000" dirty="0">
                <a:solidFill>
                  <a:srgbClr val="FF0000"/>
                </a:solidFill>
              </a:rPr>
              <a:t>36% </a:t>
            </a:r>
            <a:r>
              <a:rPr lang="en-US" sz="2000" dirty="0"/>
              <a:t>of high school graduates with ASD have attended any form of postsecondary education before their early 20s</a:t>
            </a:r>
          </a:p>
          <a:p>
            <a:pPr lvl="1"/>
            <a:r>
              <a:rPr lang="en-US" sz="1600" dirty="0"/>
              <a:t>70% of those who attended postsecondary education enrolled in a two-year college (Roux et al., 2015)</a:t>
            </a:r>
          </a:p>
          <a:p>
            <a:r>
              <a:rPr lang="en-US" sz="2000" dirty="0">
                <a:solidFill>
                  <a:srgbClr val="FF0000"/>
                </a:solidFill>
              </a:rPr>
              <a:t>Less than 60% </a:t>
            </a:r>
            <a:r>
              <a:rPr lang="en-US" sz="2000" dirty="0"/>
              <a:t>of young adults with ASD experience paid employment, outside the household</a:t>
            </a:r>
          </a:p>
          <a:p>
            <a:pPr lvl="1"/>
            <a:r>
              <a:rPr lang="en-US" sz="1600" dirty="0"/>
              <a:t>The experienced paid employment is often part-time, with low wages. (Roux et al., 2015).</a:t>
            </a:r>
          </a:p>
        </p:txBody>
      </p:sp>
      <p:sp>
        <p:nvSpPr>
          <p:cNvPr id="3" name="Title 2">
            <a:extLst>
              <a:ext uri="{FF2B5EF4-FFF2-40B4-BE49-F238E27FC236}">
                <a16:creationId xmlns:a16="http://schemas.microsoft.com/office/drawing/2014/main" id="{CED9B4E4-5260-4FF7-883C-9A07B67E5E53}"/>
              </a:ext>
            </a:extLst>
          </p:cNvPr>
          <p:cNvSpPr>
            <a:spLocks noGrp="1"/>
          </p:cNvSpPr>
          <p:nvPr>
            <p:ph type="title"/>
          </p:nvPr>
        </p:nvSpPr>
        <p:spPr/>
        <p:txBody>
          <a:bodyPr/>
          <a:lstStyle/>
          <a:p>
            <a:r>
              <a:rPr lang="en-US" dirty="0"/>
              <a:t>Current Outcomes</a:t>
            </a:r>
          </a:p>
        </p:txBody>
      </p:sp>
    </p:spTree>
    <p:extLst>
      <p:ext uri="{BB962C8B-B14F-4D97-AF65-F5344CB8AC3E}">
        <p14:creationId xmlns:p14="http://schemas.microsoft.com/office/powerpoint/2010/main" val="106501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0C123C-B17A-4472-B8B1-233DF1417DB1}"/>
              </a:ext>
            </a:extLst>
          </p:cNvPr>
          <p:cNvSpPr>
            <a:spLocks noGrp="1"/>
          </p:cNvSpPr>
          <p:nvPr>
            <p:ph type="body" sz="quarter" idx="13"/>
          </p:nvPr>
        </p:nvSpPr>
        <p:spPr>
          <a:xfrm>
            <a:off x="304800" y="514350"/>
            <a:ext cx="8678863" cy="2884887"/>
          </a:xfrm>
        </p:spPr>
        <p:txBody>
          <a:bodyPr/>
          <a:lstStyle/>
          <a:p>
            <a:pPr marL="0" indent="0" algn="ctr">
              <a:buNone/>
            </a:pPr>
            <a:r>
              <a:rPr lang="en-US" sz="2400" dirty="0"/>
              <a:t>Researchers, policy makers, and practitioners have taken greater interest in understanding different predictors in secondary education associated with positive transition outcomes.</a:t>
            </a:r>
          </a:p>
          <a:p>
            <a:pPr marL="0" indent="0">
              <a:buNone/>
            </a:pPr>
            <a:endParaRPr lang="en-US" sz="2400" dirty="0"/>
          </a:p>
          <a:p>
            <a:pPr marL="0" indent="0">
              <a:buNone/>
            </a:pPr>
            <a:endParaRPr lang="en-US" sz="2400" dirty="0"/>
          </a:p>
          <a:p>
            <a:pPr marL="0" indent="0">
              <a:buNone/>
            </a:pPr>
            <a:endParaRPr lang="en-US" sz="2400" dirty="0"/>
          </a:p>
          <a:p>
            <a:pPr marL="0" indent="0" algn="ctr">
              <a:buNone/>
            </a:pPr>
            <a:r>
              <a:rPr lang="en-US" sz="2400" dirty="0"/>
              <a:t>Yet, in spite of this growing body of research for youth with disabilities, more generally, little is known about predictors promoting better outcomes for those with ASD. </a:t>
            </a:r>
          </a:p>
        </p:txBody>
      </p:sp>
      <p:sp>
        <p:nvSpPr>
          <p:cNvPr id="4" name="Arrow: Down 3">
            <a:extLst>
              <a:ext uri="{FF2B5EF4-FFF2-40B4-BE49-F238E27FC236}">
                <a16:creationId xmlns:a16="http://schemas.microsoft.com/office/drawing/2014/main" id="{3CCFF560-5BDA-49F9-BC6F-DE5595396914}"/>
              </a:ext>
            </a:extLst>
          </p:cNvPr>
          <p:cNvSpPr/>
          <p:nvPr/>
        </p:nvSpPr>
        <p:spPr>
          <a:xfrm>
            <a:off x="4110831" y="1956793"/>
            <a:ext cx="10668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145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F02F3A-10D5-40E4-B6A5-5D8EC0791F48}"/>
              </a:ext>
            </a:extLst>
          </p:cNvPr>
          <p:cNvSpPr>
            <a:spLocks noGrp="1"/>
          </p:cNvSpPr>
          <p:nvPr>
            <p:ph type="body" sz="quarter" idx="13"/>
          </p:nvPr>
        </p:nvSpPr>
        <p:spPr/>
        <p:txBody>
          <a:bodyPr/>
          <a:lstStyle/>
          <a:p>
            <a:r>
              <a:rPr lang="en-US" sz="2400" i="1" dirty="0"/>
              <a:t>Do the known predictors of successful transition to adulthood for youth with disabilities also apply to youth with ASD</a:t>
            </a:r>
            <a:r>
              <a:rPr lang="en-US" sz="2400" i="1" dirty="0" smtClean="0"/>
              <a:t>?</a:t>
            </a:r>
          </a:p>
          <a:p>
            <a:endParaRPr lang="en-US" sz="2400" i="1" dirty="0"/>
          </a:p>
          <a:p>
            <a:r>
              <a:rPr lang="en-US" sz="2000" dirty="0"/>
              <a:t>The limited evidence of predictors for youth with ASD is driven by small sample sizes in existing data used by transition scholars</a:t>
            </a:r>
          </a:p>
          <a:p>
            <a:r>
              <a:rPr lang="en-US" sz="2000" dirty="0"/>
              <a:t>We are able to leverage rich longitudinal data from NYS PROMISE to empirically assess the predictors of successful transition for the vulnerable population of youth with ASD receiving SSI</a:t>
            </a:r>
          </a:p>
          <a:p>
            <a:endParaRPr lang="en-US" sz="2400" dirty="0"/>
          </a:p>
          <a:p>
            <a:endParaRPr lang="en-US" sz="2400" dirty="0"/>
          </a:p>
        </p:txBody>
      </p:sp>
      <p:sp>
        <p:nvSpPr>
          <p:cNvPr id="3" name="Title 2">
            <a:extLst>
              <a:ext uri="{FF2B5EF4-FFF2-40B4-BE49-F238E27FC236}">
                <a16:creationId xmlns:a16="http://schemas.microsoft.com/office/drawing/2014/main" id="{4EDB1192-546F-4418-8167-F4A33B92A8E5}"/>
              </a:ext>
            </a:extLst>
          </p:cNvPr>
          <p:cNvSpPr>
            <a:spLocks noGrp="1"/>
          </p:cNvSpPr>
          <p:nvPr>
            <p:ph type="title"/>
          </p:nvPr>
        </p:nvSpPr>
        <p:spPr/>
        <p:txBody>
          <a:bodyPr/>
          <a:lstStyle/>
          <a:p>
            <a:r>
              <a:rPr lang="en-US" dirty="0"/>
              <a:t>Research Question</a:t>
            </a:r>
          </a:p>
        </p:txBody>
      </p:sp>
    </p:spTree>
    <p:extLst>
      <p:ext uri="{BB962C8B-B14F-4D97-AF65-F5344CB8AC3E}">
        <p14:creationId xmlns:p14="http://schemas.microsoft.com/office/powerpoint/2010/main" val="389385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665699-9E6A-4030-8077-DFF4E133D7DC}"/>
              </a:ext>
            </a:extLst>
          </p:cNvPr>
          <p:cNvSpPr>
            <a:spLocks noGrp="1"/>
          </p:cNvSpPr>
          <p:nvPr>
            <p:ph type="body" sz="quarter" idx="13"/>
          </p:nvPr>
        </p:nvSpPr>
        <p:spPr/>
        <p:txBody>
          <a:bodyPr/>
          <a:lstStyle/>
          <a:p>
            <a:endParaRPr lang="en-US" dirty="0"/>
          </a:p>
        </p:txBody>
      </p:sp>
      <p:sp>
        <p:nvSpPr>
          <p:cNvPr id="3" name="Title 2">
            <a:extLst>
              <a:ext uri="{FF2B5EF4-FFF2-40B4-BE49-F238E27FC236}">
                <a16:creationId xmlns:a16="http://schemas.microsoft.com/office/drawing/2014/main" id="{2DB811EF-A0DF-4847-ABD3-3915E8787C6A}"/>
              </a:ext>
            </a:extLst>
          </p:cNvPr>
          <p:cNvSpPr>
            <a:spLocks noGrp="1"/>
          </p:cNvSpPr>
          <p:nvPr>
            <p:ph type="title"/>
          </p:nvPr>
        </p:nvSpPr>
        <p:spPr/>
        <p:txBody>
          <a:bodyPr/>
          <a:lstStyle/>
          <a:p>
            <a:r>
              <a:rPr lang="en-US" dirty="0"/>
              <a:t>Predictors of Post-School Success</a:t>
            </a:r>
            <a:endParaRPr lang="en-US" dirty="0"/>
          </a:p>
        </p:txBody>
      </p:sp>
      <p:graphicFrame>
        <p:nvGraphicFramePr>
          <p:cNvPr id="5" name="Table 4">
            <a:extLst>
              <a:ext uri="{FF2B5EF4-FFF2-40B4-BE49-F238E27FC236}">
                <a16:creationId xmlns:a16="http://schemas.microsoft.com/office/drawing/2014/main" id="{61D0E00E-692F-4883-BDA0-20722FD0CAB3}"/>
              </a:ext>
            </a:extLst>
          </p:cNvPr>
          <p:cNvGraphicFramePr>
            <a:graphicFrameLocks noGrp="1"/>
          </p:cNvGraphicFramePr>
          <p:nvPr>
            <p:extLst>
              <p:ext uri="{D42A27DB-BD31-4B8C-83A1-F6EECF244321}">
                <p14:modId xmlns:p14="http://schemas.microsoft.com/office/powerpoint/2010/main" val="1062318892"/>
              </p:ext>
            </p:extLst>
          </p:nvPr>
        </p:nvGraphicFramePr>
        <p:xfrm>
          <a:off x="1028700" y="1352550"/>
          <a:ext cx="7086600" cy="3179930"/>
        </p:xfrm>
        <a:graphic>
          <a:graphicData uri="http://schemas.openxmlformats.org/drawingml/2006/table">
            <a:tbl>
              <a:tblPr>
                <a:tableStyleId>{5C22544A-7EE6-4342-B048-85BDC9FD1C3A}</a:tableStyleId>
              </a:tblPr>
              <a:tblGrid>
                <a:gridCol w="357187">
                  <a:extLst>
                    <a:ext uri="{9D8B030D-6E8A-4147-A177-3AD203B41FA5}">
                      <a16:colId xmlns:a16="http://schemas.microsoft.com/office/drawing/2014/main" val="40118401"/>
                    </a:ext>
                  </a:extLst>
                </a:gridCol>
                <a:gridCol w="3057526">
                  <a:extLst>
                    <a:ext uri="{9D8B030D-6E8A-4147-A177-3AD203B41FA5}">
                      <a16:colId xmlns:a16="http://schemas.microsoft.com/office/drawing/2014/main" val="1620990795"/>
                    </a:ext>
                  </a:extLst>
                </a:gridCol>
                <a:gridCol w="90487">
                  <a:extLst>
                    <a:ext uri="{9D8B030D-6E8A-4147-A177-3AD203B41FA5}">
                      <a16:colId xmlns:a16="http://schemas.microsoft.com/office/drawing/2014/main" val="1179843998"/>
                    </a:ext>
                  </a:extLst>
                </a:gridCol>
                <a:gridCol w="600076">
                  <a:extLst>
                    <a:ext uri="{9D8B030D-6E8A-4147-A177-3AD203B41FA5}">
                      <a16:colId xmlns:a16="http://schemas.microsoft.com/office/drawing/2014/main" val="441195456"/>
                    </a:ext>
                  </a:extLst>
                </a:gridCol>
                <a:gridCol w="2981324">
                  <a:extLst>
                    <a:ext uri="{9D8B030D-6E8A-4147-A177-3AD203B41FA5}">
                      <a16:colId xmlns:a16="http://schemas.microsoft.com/office/drawing/2014/main" val="1553847884"/>
                    </a:ext>
                  </a:extLst>
                </a:gridCol>
              </a:tblGrid>
              <a:tr h="209266">
                <a:tc gridSpan="2">
                  <a:txBody>
                    <a:bodyPr/>
                    <a:lstStyle/>
                    <a:p>
                      <a:pPr algn="l" fontAlgn="b"/>
                      <a:r>
                        <a:rPr lang="en-US" sz="1200" b="1" u="none" strike="noStrike" dirty="0">
                          <a:solidFill>
                            <a:schemeClr val="bg1"/>
                          </a:solidFill>
                          <a:effectLst/>
                        </a:rPr>
                        <a:t>Policy</a:t>
                      </a:r>
                      <a:endParaRPr lang="en-US" sz="1200" b="1" i="0" u="none" strike="noStrike" dirty="0">
                        <a:solidFill>
                          <a:schemeClr val="bg1"/>
                        </a:solidFill>
                        <a:effectLst/>
                        <a:latin typeface="Calibri" panose="020F0502020204030204" pitchFamily="34" charset="0"/>
                      </a:endParaRPr>
                    </a:p>
                  </a:txBody>
                  <a:tcPr marL="7620" marR="7620" marT="7620" marB="0" anchor="b">
                    <a:solidFill>
                      <a:schemeClr val="bg2">
                        <a:lumMod val="50000"/>
                      </a:schemeClr>
                    </a:solidFill>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gridSpan="2">
                  <a:txBody>
                    <a:bodyPr/>
                    <a:lstStyle/>
                    <a:p>
                      <a:pPr algn="l" fontAlgn="b"/>
                      <a:r>
                        <a:rPr lang="en-US" sz="1200" b="1" u="none" strike="noStrike" dirty="0">
                          <a:solidFill>
                            <a:schemeClr val="bg1"/>
                          </a:solidFill>
                          <a:effectLst/>
                        </a:rPr>
                        <a:t>Career Development</a:t>
                      </a:r>
                      <a:endParaRPr lang="en-US" sz="1200" b="1" i="0" u="none" strike="noStrike" dirty="0">
                        <a:solidFill>
                          <a:schemeClr val="bg1"/>
                        </a:solidFill>
                        <a:effectLst/>
                        <a:latin typeface="Calibri" panose="020F0502020204030204" pitchFamily="34" charset="0"/>
                      </a:endParaRPr>
                    </a:p>
                  </a:txBody>
                  <a:tcPr marL="7620" marR="7620" marT="7620" marB="0" anchor="b">
                    <a:solidFill>
                      <a:schemeClr val="bg2">
                        <a:lumMod val="50000"/>
                      </a:schemeClr>
                    </a:solidFill>
                  </a:tcPr>
                </a:tc>
                <a:tc hMerge="1">
                  <a:txBody>
                    <a:bodyPr/>
                    <a:lstStyle/>
                    <a:p>
                      <a:endParaRPr lang="en-US"/>
                    </a:p>
                  </a:txBody>
                  <a:tcPr/>
                </a:tc>
                <a:extLst>
                  <a:ext uri="{0D108BD9-81ED-4DB2-BD59-A6C34878D82A}">
                    <a16:rowId xmlns:a16="http://schemas.microsoft.com/office/drawing/2014/main" val="3023395032"/>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rPr>
                        <a:t>Inclusion in Gen Ed</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rPr>
                        <a:t>Career Awareness</a:t>
                      </a:r>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48621370"/>
                  </a:ext>
                </a:extLst>
              </a:tr>
              <a:tr h="191068">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rPr>
                        <a:t>Exit Exam Req./ HS Diploma Status</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Career Technical Education</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19195421"/>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solidFill>
                            <a:schemeClr val="tx2">
                              <a:lumMod val="50000"/>
                              <a:lumOff val="50000"/>
                            </a:schemeClr>
                          </a:solidFill>
                          <a:effectLst/>
                        </a:rPr>
                        <a:t>Program of Study</a:t>
                      </a:r>
                      <a:endParaRPr lang="en-US" sz="1200" b="0" i="0" u="none" strike="noStrike" dirty="0">
                        <a:solidFill>
                          <a:schemeClr val="tx2">
                            <a:lumMod val="50000"/>
                            <a:lumOff val="50000"/>
                          </a:schemeClr>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Occupational Courses</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72562091"/>
                  </a:ext>
                </a:extLst>
              </a:tr>
              <a:tr h="247934">
                <a:tc gridSpan="2">
                  <a:txBody>
                    <a:bodyPr/>
                    <a:lstStyle/>
                    <a:p>
                      <a:pPr algn="l" fontAlgn="b"/>
                      <a:r>
                        <a:rPr lang="en-US" sz="1200" b="1" u="none" strike="noStrike" dirty="0">
                          <a:solidFill>
                            <a:schemeClr val="bg1"/>
                          </a:solidFill>
                          <a:effectLst/>
                        </a:rPr>
                        <a:t>Student Skills</a:t>
                      </a:r>
                      <a:endParaRPr lang="en-US" sz="1200" b="1" i="0" u="none" strike="noStrike" dirty="0">
                        <a:solidFill>
                          <a:schemeClr val="bg1"/>
                        </a:solidFill>
                        <a:effectLst/>
                        <a:latin typeface="Calibri" panose="020F0502020204030204" pitchFamily="34" charset="0"/>
                      </a:endParaRPr>
                    </a:p>
                  </a:txBody>
                  <a:tcPr marL="7620" marR="7620" marT="7620" marB="0" anchor="b">
                    <a:solidFill>
                      <a:schemeClr val="bg2">
                        <a:lumMod val="50000"/>
                      </a:schemeClr>
                    </a:solidFill>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Paid Employment/Work Experience</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91827364"/>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rPr>
                        <a:t>Community Experiences</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rPr>
                        <a:t>Work Study</a:t>
                      </a:r>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17600903"/>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Decision-Making</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gridSpan="2">
                  <a:txBody>
                    <a:bodyPr/>
                    <a:lstStyle/>
                    <a:p>
                      <a:pPr algn="l" fontAlgn="b"/>
                      <a:r>
                        <a:rPr lang="en-US" sz="1200" b="1" u="none" strike="noStrike" dirty="0">
                          <a:solidFill>
                            <a:schemeClr val="bg1"/>
                          </a:solidFill>
                          <a:effectLst/>
                        </a:rPr>
                        <a:t>Collaborative Systems</a:t>
                      </a:r>
                      <a:endParaRPr lang="en-US" sz="1200" b="1" i="0" u="none" strike="noStrike" dirty="0">
                        <a:solidFill>
                          <a:schemeClr val="bg1"/>
                        </a:solidFill>
                        <a:effectLst/>
                        <a:latin typeface="Calibri" panose="020F0502020204030204" pitchFamily="34" charset="0"/>
                      </a:endParaRPr>
                    </a:p>
                  </a:txBody>
                  <a:tcPr marL="7620" marR="7620" marT="7620" marB="0" anchor="b">
                    <a:solidFill>
                      <a:schemeClr val="bg2">
                        <a:lumMod val="50000"/>
                      </a:schemeClr>
                    </a:solidFill>
                  </a:tcPr>
                </a:tc>
                <a:tc hMerge="1">
                  <a:txBody>
                    <a:bodyPr/>
                    <a:lstStyle/>
                    <a:p>
                      <a:endParaRPr lang="en-US"/>
                    </a:p>
                  </a:txBody>
                  <a:tcPr/>
                </a:tc>
                <a:extLst>
                  <a:ext uri="{0D108BD9-81ED-4DB2-BD59-A6C34878D82A}">
                    <a16:rowId xmlns:a16="http://schemas.microsoft.com/office/drawing/2014/main" val="2368031425"/>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Goal Setting</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Interagency Collaboration</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43747006"/>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solidFill>
                            <a:schemeClr val="tx2">
                              <a:lumMod val="50000"/>
                              <a:lumOff val="50000"/>
                            </a:schemeClr>
                          </a:solidFill>
                          <a:effectLst/>
                        </a:rPr>
                        <a:t>Psychological Empowerment</a:t>
                      </a:r>
                      <a:endParaRPr lang="en-US" sz="1200" b="0" i="0" u="none" strike="noStrike" dirty="0">
                        <a:solidFill>
                          <a:schemeClr val="tx2">
                            <a:lumMod val="50000"/>
                            <a:lumOff val="50000"/>
                          </a:schemeClr>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Parent Expectations</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37318665"/>
                  </a:ext>
                </a:extLst>
              </a:tr>
              <a:tr h="22973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Self-Advocacy/Self-Determination</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Parental Involvement</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3844127"/>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Self-Care/Independent Living</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Student Support</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4206662"/>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solidFill>
                            <a:schemeClr val="tx2">
                              <a:lumMod val="50000"/>
                              <a:lumOff val="50000"/>
                            </a:schemeClr>
                          </a:solidFill>
                          <a:effectLst/>
                        </a:rPr>
                        <a:t>Self-Realization</a:t>
                      </a:r>
                      <a:endParaRPr lang="en-US" sz="1200" b="0" i="0" u="none" strike="noStrike" dirty="0">
                        <a:solidFill>
                          <a:schemeClr val="tx2">
                            <a:lumMod val="50000"/>
                            <a:lumOff val="50000"/>
                          </a:schemeClr>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Transition Program</a:t>
                      </a:r>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41382019"/>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Social Skills</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04870342"/>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solidFill>
                            <a:schemeClr val="tx2">
                              <a:lumMod val="50000"/>
                              <a:lumOff val="50000"/>
                            </a:schemeClr>
                          </a:solidFill>
                          <a:effectLst/>
                        </a:rPr>
                        <a:t>Technology Skills</a:t>
                      </a:r>
                      <a:endParaRPr lang="en-US" sz="1200" b="0" i="0" u="none" strike="noStrike" dirty="0">
                        <a:solidFill>
                          <a:schemeClr val="tx2">
                            <a:lumMod val="50000"/>
                            <a:lumOff val="50000"/>
                          </a:schemeClr>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11885395"/>
                  </a:ext>
                </a:extLst>
              </a:tr>
              <a:tr h="209266">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rPr>
                        <a:t>Travel Skills</a:t>
                      </a:r>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10798700"/>
                  </a:ext>
                </a:extLst>
              </a:tr>
            </a:tbl>
          </a:graphicData>
        </a:graphic>
      </p:graphicFrame>
      <p:sp>
        <p:nvSpPr>
          <p:cNvPr id="6" name="TextBox 5">
            <a:extLst>
              <a:ext uri="{FF2B5EF4-FFF2-40B4-BE49-F238E27FC236}">
                <a16:creationId xmlns:a16="http://schemas.microsoft.com/office/drawing/2014/main" id="{1F172F80-2F9C-4032-90F6-507530AD0A0C}"/>
              </a:ext>
            </a:extLst>
          </p:cNvPr>
          <p:cNvSpPr txBox="1"/>
          <p:nvPr/>
        </p:nvSpPr>
        <p:spPr>
          <a:xfrm>
            <a:off x="284546" y="4774205"/>
            <a:ext cx="7543800" cy="276999"/>
          </a:xfrm>
          <a:prstGeom prst="rect">
            <a:avLst/>
          </a:prstGeom>
          <a:noFill/>
        </p:spPr>
        <p:txBody>
          <a:bodyPr wrap="square" rtlCol="0">
            <a:spAutoFit/>
          </a:bodyPr>
          <a:lstStyle/>
          <a:p>
            <a:r>
              <a:rPr lang="en-US" sz="1200" dirty="0"/>
              <a:t>Note: Greyed predictors do not have comparable measures in the NYS PROMISE data.</a:t>
            </a:r>
          </a:p>
        </p:txBody>
      </p:sp>
    </p:spTree>
    <p:extLst>
      <p:ext uri="{BB962C8B-B14F-4D97-AF65-F5344CB8AC3E}">
        <p14:creationId xmlns:p14="http://schemas.microsoft.com/office/powerpoint/2010/main" val="52644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z="1400" dirty="0" smtClean="0"/>
              <a:t>Test </a:t>
            </a:r>
            <a:r>
              <a:rPr lang="en-US" sz="1400" dirty="0"/>
              <a:t>et al. (2009</a:t>
            </a:r>
            <a:r>
              <a:rPr lang="en-US" sz="1400" dirty="0" smtClean="0"/>
              <a:t>)</a:t>
            </a:r>
          </a:p>
          <a:p>
            <a:pPr lvl="1"/>
            <a:r>
              <a:rPr lang="en-US" sz="1000" dirty="0"/>
              <a:t>Systematic literature </a:t>
            </a:r>
            <a:r>
              <a:rPr lang="en-US" sz="1000" dirty="0" smtClean="0"/>
              <a:t>review covering 1984 – 2009</a:t>
            </a:r>
            <a:endParaRPr lang="en-US" sz="1000" dirty="0"/>
          </a:p>
          <a:p>
            <a:pPr lvl="1"/>
            <a:r>
              <a:rPr lang="en-US" sz="1000" dirty="0"/>
              <a:t>Identified 16 predictors across 22 studies</a:t>
            </a:r>
          </a:p>
          <a:p>
            <a:pPr lvl="1"/>
            <a:r>
              <a:rPr lang="en-US" sz="1000" dirty="0"/>
              <a:t>Only 4 of the 22 studies included, or may have included, students with ASD, where this population accounted for 1% or less of their total </a:t>
            </a:r>
            <a:r>
              <a:rPr lang="en-US" sz="1000" dirty="0" smtClean="0"/>
              <a:t>samples</a:t>
            </a:r>
          </a:p>
          <a:p>
            <a:r>
              <a:rPr lang="en-US" sz="1400" dirty="0"/>
              <a:t>Haber et al. (2016)</a:t>
            </a:r>
          </a:p>
          <a:p>
            <a:pPr lvl="1"/>
            <a:r>
              <a:rPr lang="en-US" sz="1000" dirty="0"/>
              <a:t>Meta-analysis, conducted to assess the strength of Test et al.’s (2009) predictors and </a:t>
            </a:r>
            <a:r>
              <a:rPr lang="en-US" sz="1000" dirty="0" smtClean="0"/>
              <a:t>through 2010 </a:t>
            </a:r>
            <a:endParaRPr lang="en-US" sz="1000" dirty="0"/>
          </a:p>
          <a:p>
            <a:pPr lvl="1"/>
            <a:r>
              <a:rPr lang="en-US" sz="1000" dirty="0"/>
              <a:t>36 included studies, with statistically significant effects found for multiple predictors </a:t>
            </a:r>
          </a:p>
          <a:p>
            <a:pPr lvl="1"/>
            <a:r>
              <a:rPr lang="en-US" sz="1000" dirty="0"/>
              <a:t>Limited evidence indicating whether predictors can be applied directly to the ASD population, given the limited number of participants with ASD included (or rather, not included</a:t>
            </a:r>
            <a:r>
              <a:rPr lang="en-US" sz="1000" dirty="0" smtClean="0"/>
              <a:t>)</a:t>
            </a:r>
          </a:p>
          <a:p>
            <a:r>
              <a:rPr lang="en-US" sz="1400" dirty="0" err="1"/>
              <a:t>Mazzotti</a:t>
            </a:r>
            <a:r>
              <a:rPr lang="en-US" sz="1400" dirty="0"/>
              <a:t> et al. (2016)</a:t>
            </a:r>
          </a:p>
          <a:p>
            <a:pPr lvl="1"/>
            <a:r>
              <a:rPr lang="en-US" sz="1000" dirty="0" smtClean="0"/>
              <a:t>Exclusively </a:t>
            </a:r>
            <a:r>
              <a:rPr lang="en-US" sz="1000" dirty="0"/>
              <a:t>targeted studies conducting secondary analyses of the National Longitudinal Transition Study-2 (NLTS-2</a:t>
            </a:r>
            <a:r>
              <a:rPr lang="en-US" sz="1000" dirty="0" smtClean="0"/>
              <a:t>)</a:t>
            </a:r>
            <a:r>
              <a:rPr lang="en-US" sz="1000" dirty="0"/>
              <a:t> </a:t>
            </a:r>
            <a:r>
              <a:rPr lang="en-US" sz="1000" dirty="0" smtClean="0"/>
              <a:t>between </a:t>
            </a:r>
            <a:r>
              <a:rPr lang="en-US" sz="1000" dirty="0"/>
              <a:t>2009 – </a:t>
            </a:r>
            <a:r>
              <a:rPr lang="en-US" sz="1000" dirty="0" smtClean="0"/>
              <a:t>2014</a:t>
            </a:r>
            <a:endParaRPr lang="en-US" sz="1000" dirty="0"/>
          </a:p>
          <a:p>
            <a:pPr lvl="1"/>
            <a:r>
              <a:rPr lang="en-US" sz="1000" dirty="0"/>
              <a:t>Identified four new predictors based on 11 included studies</a:t>
            </a:r>
          </a:p>
          <a:p>
            <a:pPr lvl="1"/>
            <a:r>
              <a:rPr lang="en-US" sz="1000" dirty="0"/>
              <a:t>Several studies included students with ASD with other disabilities (4), exclusively targeted students with ASD (2), or may have included students with ASD (1), none of which targeted the outcome area of independent </a:t>
            </a:r>
            <a:r>
              <a:rPr lang="en-US" sz="1000" dirty="0" smtClean="0"/>
              <a:t>living</a:t>
            </a:r>
          </a:p>
          <a:p>
            <a:r>
              <a:rPr lang="en-US" sz="1400" dirty="0" err="1"/>
              <a:t>Mazzotti</a:t>
            </a:r>
            <a:r>
              <a:rPr lang="en-US" sz="1400" dirty="0"/>
              <a:t> et al. (2020)</a:t>
            </a:r>
          </a:p>
          <a:p>
            <a:pPr lvl="1"/>
            <a:r>
              <a:rPr lang="en-US" sz="1000" dirty="0"/>
              <a:t>Systematic literature </a:t>
            </a:r>
            <a:r>
              <a:rPr lang="en-US" sz="1000" dirty="0" smtClean="0"/>
              <a:t>review of 22 studies, covering  2009 – </a:t>
            </a:r>
            <a:r>
              <a:rPr lang="en-US" sz="1000" dirty="0"/>
              <a:t>2019</a:t>
            </a:r>
          </a:p>
          <a:p>
            <a:pPr lvl="1"/>
            <a:r>
              <a:rPr lang="en-US" sz="1000" dirty="0" smtClean="0"/>
              <a:t>Several </a:t>
            </a:r>
            <a:r>
              <a:rPr lang="en-US" sz="1000" dirty="0"/>
              <a:t>studies included students with ASD among other disabilities (3), exclusively targeted students with ASD (5), and or it was unclear (1)</a:t>
            </a:r>
          </a:p>
          <a:p>
            <a:pPr marL="0" indent="0">
              <a:buNone/>
            </a:pPr>
            <a:endParaRPr lang="en-US" sz="1000" dirty="0"/>
          </a:p>
          <a:p>
            <a:endParaRPr lang="en-US" sz="1000" dirty="0"/>
          </a:p>
        </p:txBody>
      </p:sp>
      <p:sp>
        <p:nvSpPr>
          <p:cNvPr id="3" name="Title 2"/>
          <p:cNvSpPr>
            <a:spLocks noGrp="1"/>
          </p:cNvSpPr>
          <p:nvPr>
            <p:ph type="title"/>
          </p:nvPr>
        </p:nvSpPr>
        <p:spPr/>
        <p:txBody>
          <a:bodyPr/>
          <a:lstStyle/>
          <a:p>
            <a:r>
              <a:rPr lang="en-US" dirty="0" smtClean="0"/>
              <a:t>Overview of the Literature</a:t>
            </a:r>
            <a:endParaRPr lang="en-US" dirty="0"/>
          </a:p>
        </p:txBody>
      </p:sp>
    </p:spTree>
    <p:extLst>
      <p:ext uri="{BB962C8B-B14F-4D97-AF65-F5344CB8AC3E}">
        <p14:creationId xmlns:p14="http://schemas.microsoft.com/office/powerpoint/2010/main" val="195643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endParaRPr lang="en-US" dirty="0"/>
          </a:p>
        </p:txBody>
      </p:sp>
      <p:sp>
        <p:nvSpPr>
          <p:cNvPr id="3" name="Title 2">
            <a:extLst>
              <a:ext uri="{FF2B5EF4-FFF2-40B4-BE49-F238E27FC236}">
                <a16:creationId xmlns:a16="http://schemas.microsoft.com/office/drawing/2014/main" id="{EB9010E2-12D7-45F4-B89C-CBAC11BB5CEF}"/>
              </a:ext>
            </a:extLst>
          </p:cNvPr>
          <p:cNvSpPr>
            <a:spLocks noGrp="1"/>
          </p:cNvSpPr>
          <p:nvPr>
            <p:ph type="title"/>
          </p:nvPr>
        </p:nvSpPr>
        <p:spPr/>
        <p:txBody>
          <a:bodyPr>
            <a:normAutofit fontScale="90000"/>
          </a:bodyPr>
          <a:lstStyle/>
          <a:p>
            <a:r>
              <a:rPr lang="en-US" dirty="0"/>
              <a:t>NYS PROMISE</a:t>
            </a:r>
          </a:p>
        </p:txBody>
      </p:sp>
      <p:sp>
        <p:nvSpPr>
          <p:cNvPr id="2" name="Text Placeholder 1">
            <a:extLst>
              <a:ext uri="{FF2B5EF4-FFF2-40B4-BE49-F238E27FC236}">
                <a16:creationId xmlns:a16="http://schemas.microsoft.com/office/drawing/2014/main" id="{A3C14837-2566-459F-9182-BCD7AF483BEA}"/>
              </a:ext>
            </a:extLst>
          </p:cNvPr>
          <p:cNvSpPr>
            <a:spLocks noGrp="1"/>
          </p:cNvSpPr>
          <p:nvPr>
            <p:ph type="body" sz="quarter" idx="14"/>
          </p:nvPr>
        </p:nvSpPr>
        <p:spPr/>
        <p:txBody>
          <a:bodyPr/>
          <a:lstStyle/>
          <a:p>
            <a:pPr marL="0" indent="0">
              <a:buNone/>
            </a:pPr>
            <a:r>
              <a:rPr lang="en-US" sz="2000" dirty="0"/>
              <a:t>This project leverages existing data collected under NYS PROMISE</a:t>
            </a:r>
          </a:p>
          <a:p>
            <a:pPr lvl="1"/>
            <a:r>
              <a:rPr lang="en-US" sz="1800" dirty="0" smtClean="0"/>
              <a:t>Recruited </a:t>
            </a:r>
            <a:r>
              <a:rPr lang="en-US" sz="1800" dirty="0"/>
              <a:t>2,090 SSI eligible youth (14-16 years of age) between 2014 and 2016</a:t>
            </a:r>
          </a:p>
          <a:p>
            <a:pPr lvl="1"/>
            <a:r>
              <a:rPr lang="en-US" sz="1800" dirty="0"/>
              <a:t>371 youth with ASD as primary SSI disability category</a:t>
            </a:r>
          </a:p>
          <a:p>
            <a:pPr lvl="1"/>
            <a:r>
              <a:rPr lang="en-US" sz="1800" dirty="0" smtClean="0"/>
              <a:t>Six </a:t>
            </a:r>
            <a:r>
              <a:rPr lang="en-US" sz="1800" dirty="0"/>
              <a:t>years of data including administrative, service records, youth surveys, and parent surveys</a:t>
            </a:r>
          </a:p>
          <a:p>
            <a:pPr lvl="1"/>
            <a:endParaRPr lang="en-US" sz="1600" dirty="0"/>
          </a:p>
          <a:p>
            <a:pPr lvl="1"/>
            <a:endParaRPr lang="en-US" sz="1600" dirty="0" smtClean="0"/>
          </a:p>
          <a:p>
            <a:pPr lvl="1"/>
            <a:endParaRPr lang="en-US" sz="1600" dirty="0"/>
          </a:p>
          <a:p>
            <a:pPr lvl="1"/>
            <a:endParaRPr lang="en-US" sz="1600" dirty="0"/>
          </a:p>
        </p:txBody>
      </p:sp>
      <p:graphicFrame>
        <p:nvGraphicFramePr>
          <p:cNvPr id="5" name="Table 4">
            <a:extLst>
              <a:ext uri="{FF2B5EF4-FFF2-40B4-BE49-F238E27FC236}">
                <a16:creationId xmlns:a16="http://schemas.microsoft.com/office/drawing/2014/main" id="{22C4A92A-2E00-49F7-8CC5-8FC5AE82DFCF}"/>
              </a:ext>
            </a:extLst>
          </p:cNvPr>
          <p:cNvGraphicFramePr>
            <a:graphicFrameLocks noGrp="1"/>
          </p:cNvGraphicFramePr>
          <p:nvPr>
            <p:extLst>
              <p:ext uri="{D42A27DB-BD31-4B8C-83A1-F6EECF244321}">
                <p14:modId xmlns:p14="http://schemas.microsoft.com/office/powerpoint/2010/main" val="1642428519"/>
              </p:ext>
            </p:extLst>
          </p:nvPr>
        </p:nvGraphicFramePr>
        <p:xfrm>
          <a:off x="4953000" y="1117600"/>
          <a:ext cx="3568700" cy="3644900"/>
        </p:xfrm>
        <a:graphic>
          <a:graphicData uri="http://schemas.openxmlformats.org/drawingml/2006/table">
            <a:tbl>
              <a:tblPr>
                <a:tableStyleId>{5C22544A-7EE6-4342-B048-85BDC9FD1C3A}</a:tableStyleId>
              </a:tblPr>
              <a:tblGrid>
                <a:gridCol w="2098334">
                  <a:extLst>
                    <a:ext uri="{9D8B030D-6E8A-4147-A177-3AD203B41FA5}">
                      <a16:colId xmlns:a16="http://schemas.microsoft.com/office/drawing/2014/main" val="2561055182"/>
                    </a:ext>
                  </a:extLst>
                </a:gridCol>
                <a:gridCol w="735183">
                  <a:extLst>
                    <a:ext uri="{9D8B030D-6E8A-4147-A177-3AD203B41FA5}">
                      <a16:colId xmlns:a16="http://schemas.microsoft.com/office/drawing/2014/main" val="229263861"/>
                    </a:ext>
                  </a:extLst>
                </a:gridCol>
                <a:gridCol w="735183">
                  <a:extLst>
                    <a:ext uri="{9D8B030D-6E8A-4147-A177-3AD203B41FA5}">
                      <a16:colId xmlns:a16="http://schemas.microsoft.com/office/drawing/2014/main" val="2807707531"/>
                    </a:ext>
                  </a:extLst>
                </a:gridCol>
              </a:tblGrid>
              <a:tr h="127000">
                <a:tc>
                  <a:txBody>
                    <a:bodyPr/>
                    <a:lstStyle/>
                    <a:p>
                      <a:pPr algn="l" fontAlgn="b"/>
                      <a:endParaRPr lang="en-US" sz="1200" b="0" i="0" u="none" strike="noStrike" dirty="0">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ASD</a:t>
                      </a:r>
                      <a:endParaRPr lang="en-US" sz="1200" b="1" i="0" u="none" strike="noStrike" dirty="0">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rPr>
                        <a:t>Not ASD</a:t>
                      </a:r>
                      <a:endParaRPr lang="en-US" sz="1200" b="1" i="0" u="none" strike="noStrike" dirty="0">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6737119"/>
                  </a:ext>
                </a:extLst>
              </a:tr>
              <a:tr h="203200">
                <a:tc>
                  <a:txBody>
                    <a:bodyPr/>
                    <a:lstStyle/>
                    <a:p>
                      <a:pPr algn="l" fontAlgn="b"/>
                      <a:r>
                        <a:rPr lang="en-US" sz="1200" i="1" u="none" strike="noStrike" dirty="0">
                          <a:effectLst/>
                        </a:rPr>
                        <a:t>Observations</a:t>
                      </a:r>
                      <a:endParaRPr lang="en-US" sz="1200" b="0" i="1" u="none" strike="noStrike" dirty="0">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200" i="1" u="none" strike="noStrike" dirty="0">
                          <a:effectLst/>
                        </a:rPr>
                        <a:t>371</a:t>
                      </a:r>
                      <a:endParaRPr lang="en-US" sz="1200" b="0" i="1" u="none" strike="noStrike" dirty="0">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US" sz="1200" i="1" u="none" strike="noStrike" dirty="0">
                          <a:effectLst/>
                        </a:rPr>
                        <a:t>1,719</a:t>
                      </a:r>
                      <a:endParaRPr lang="en-US" sz="1200" b="0" i="1" u="none" strike="noStrike" dirty="0">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20293693"/>
                  </a:ext>
                </a:extLst>
              </a:tr>
              <a:tr h="203200">
                <a:tc>
                  <a:txBody>
                    <a:bodyPr/>
                    <a:lstStyle/>
                    <a:p>
                      <a:pPr algn="l" fontAlgn="b"/>
                      <a:r>
                        <a:rPr lang="en-US" sz="1200" u="none" strike="noStrike" dirty="0">
                          <a:effectLst/>
                        </a:rPr>
                        <a:t>Overall Representation</a:t>
                      </a:r>
                      <a:endParaRPr lang="en-US" sz="1200" b="0" i="0" u="none" strike="noStrike" dirty="0">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17.75</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82.25</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50897847"/>
                  </a:ext>
                </a:extLst>
              </a:tr>
              <a:tr h="203200">
                <a:tc>
                  <a:txBody>
                    <a:bodyPr/>
                    <a:lstStyle/>
                    <a:p>
                      <a:pPr algn="l" fontAlgn="b"/>
                      <a:r>
                        <a:rPr lang="en-US" sz="1200" u="none" strike="noStrike" dirty="0">
                          <a:effectLst/>
                        </a:rPr>
                        <a:t>Race/Ethnicity</a:t>
                      </a:r>
                      <a:endParaRPr lang="en-US" sz="1200" b="0" i="0" u="none" strike="noStrike" dirty="0">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endParaRPr lang="en-US" sz="1200" b="0" i="0" u="none" strike="noStrike">
                        <a:effectLst/>
                        <a:latin typeface="Calibri" panose="020F0502020204030204" pitchFamily="34" charset="0"/>
                      </a:endParaRPr>
                    </a:p>
                  </a:txBody>
                  <a:tcPr marL="7620" marR="7620" marT="7620" marB="0" anchor="b"/>
                </a:tc>
                <a:tc>
                  <a:txBody>
                    <a:bodyPr/>
                    <a:lstStyle/>
                    <a:p>
                      <a:pPr algn="ctr" fontAlgn="b"/>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416198"/>
                  </a:ext>
                </a:extLst>
              </a:tr>
              <a:tr h="203200">
                <a:tc>
                  <a:txBody>
                    <a:bodyPr/>
                    <a:lstStyle/>
                    <a:p>
                      <a:pPr algn="l" fontAlgn="b"/>
                      <a:r>
                        <a:rPr lang="en-US" sz="1200" u="none" strike="noStrike">
                          <a:effectLst/>
                        </a:rPr>
                        <a:t>White</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20.90</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79.10</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562757"/>
                  </a:ext>
                </a:extLst>
              </a:tr>
              <a:tr h="203200">
                <a:tc>
                  <a:txBody>
                    <a:bodyPr/>
                    <a:lstStyle/>
                    <a:p>
                      <a:pPr algn="l" fontAlgn="b"/>
                      <a:r>
                        <a:rPr lang="en-US" sz="1200" u="none" strike="noStrike" dirty="0">
                          <a:effectLst/>
                        </a:rPr>
                        <a:t>Black</a:t>
                      </a:r>
                      <a:endParaRPr lang="en-US" sz="1200" b="0" i="0" u="none" strike="noStrike" dirty="0">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dirty="0">
                          <a:effectLst/>
                        </a:rPr>
                        <a:t>13.21</a:t>
                      </a:r>
                      <a:endParaRPr lang="en-US" sz="1200" b="0" i="0" u="none" strike="noStrike" dirty="0">
                        <a:effectLst/>
                        <a:latin typeface="Calibri" panose="020F0502020204030204" pitchFamily="34" charset="0"/>
                      </a:endParaRPr>
                    </a:p>
                  </a:txBody>
                  <a:tcPr marL="7620" marR="7620" marT="7620" marB="0" anchor="b"/>
                </a:tc>
                <a:tc>
                  <a:txBody>
                    <a:bodyPr/>
                    <a:lstStyle/>
                    <a:p>
                      <a:pPr algn="ctr" fontAlgn="b"/>
                      <a:r>
                        <a:rPr lang="en-US" sz="1200" u="none" strike="noStrike">
                          <a:effectLst/>
                        </a:rPr>
                        <a:t>86.79</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3958907"/>
                  </a:ext>
                </a:extLst>
              </a:tr>
              <a:tr h="203200">
                <a:tc>
                  <a:txBody>
                    <a:bodyPr/>
                    <a:lstStyle/>
                    <a:p>
                      <a:pPr algn="l" fontAlgn="b"/>
                      <a:r>
                        <a:rPr lang="en-US" sz="1200" u="none" strike="noStrike">
                          <a:effectLst/>
                        </a:rPr>
                        <a:t>Hispanic or Latino</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21.45</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78.55</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6132671"/>
                  </a:ext>
                </a:extLst>
              </a:tr>
              <a:tr h="203200">
                <a:tc>
                  <a:txBody>
                    <a:bodyPr/>
                    <a:lstStyle/>
                    <a:p>
                      <a:pPr algn="l" fontAlgn="b"/>
                      <a:r>
                        <a:rPr lang="en-US" sz="1200" u="none" strike="noStrike">
                          <a:effectLst/>
                        </a:rPr>
                        <a:t>Alaskan or American Indian</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14.29</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85.71</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01343163"/>
                  </a:ext>
                </a:extLst>
              </a:tr>
              <a:tr h="203200">
                <a:tc>
                  <a:txBody>
                    <a:bodyPr/>
                    <a:lstStyle/>
                    <a:p>
                      <a:pPr algn="l" fontAlgn="b"/>
                      <a:r>
                        <a:rPr lang="en-US" sz="1200" u="none" strike="noStrike">
                          <a:effectLst/>
                        </a:rPr>
                        <a:t>Asian</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dirty="0">
                          <a:effectLst/>
                        </a:rPr>
                        <a:t>35.48</a:t>
                      </a:r>
                      <a:endParaRPr lang="en-US" sz="1200" b="0" i="0" u="none" strike="noStrike" dirty="0">
                        <a:effectLst/>
                        <a:latin typeface="Calibri" panose="020F0502020204030204" pitchFamily="34" charset="0"/>
                      </a:endParaRPr>
                    </a:p>
                  </a:txBody>
                  <a:tcPr marL="7620" marR="7620" marT="7620" marB="0" anchor="b"/>
                </a:tc>
                <a:tc>
                  <a:txBody>
                    <a:bodyPr/>
                    <a:lstStyle/>
                    <a:p>
                      <a:pPr algn="ctr" fontAlgn="b"/>
                      <a:r>
                        <a:rPr lang="en-US" sz="1200" u="none" strike="noStrike">
                          <a:effectLst/>
                        </a:rPr>
                        <a:t>64.52</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50549774"/>
                  </a:ext>
                </a:extLst>
              </a:tr>
              <a:tr h="203200">
                <a:tc>
                  <a:txBody>
                    <a:bodyPr/>
                    <a:lstStyle/>
                    <a:p>
                      <a:pPr algn="l" fontAlgn="b"/>
                      <a:r>
                        <a:rPr lang="en-US" sz="1200" u="none" strike="noStrike">
                          <a:effectLst/>
                        </a:rPr>
                        <a:t>Multiple</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21.33</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78.67</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62758679"/>
                  </a:ext>
                </a:extLst>
              </a:tr>
              <a:tr h="203200">
                <a:tc>
                  <a:txBody>
                    <a:bodyPr/>
                    <a:lstStyle/>
                    <a:p>
                      <a:pPr algn="l" fontAlgn="b"/>
                      <a:r>
                        <a:rPr lang="en-US" sz="1200" u="none" strike="noStrike">
                          <a:effectLst/>
                        </a:rPr>
                        <a:t>Not Disclosed</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19.85</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80.15</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0393561"/>
                  </a:ext>
                </a:extLst>
              </a:tr>
              <a:tr h="203200">
                <a:tc>
                  <a:txBody>
                    <a:bodyPr/>
                    <a:lstStyle/>
                    <a:p>
                      <a:pPr algn="l" fontAlgn="b"/>
                      <a:r>
                        <a:rPr lang="en-US" sz="1200" u="none" strike="noStrike">
                          <a:effectLst/>
                        </a:rPr>
                        <a:t>Sex</a:t>
                      </a:r>
                      <a:endParaRPr lang="en-US" sz="1200" b="0" i="0" u="none" strike="noStrike">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endParaRPr lang="en-US" sz="1200" b="0" i="0" u="none" strike="noStrike">
                        <a:effectLst/>
                        <a:latin typeface="Calibri" panose="020F0502020204030204" pitchFamily="34" charset="0"/>
                      </a:endParaRPr>
                    </a:p>
                  </a:txBody>
                  <a:tcPr marL="7620" marR="7620" marT="7620" marB="0" anchor="b"/>
                </a:tc>
                <a:tc>
                  <a:txBody>
                    <a:bodyPr/>
                    <a:lstStyle/>
                    <a:p>
                      <a:pPr algn="ctr" fontAlgn="b"/>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5900073"/>
                  </a:ext>
                </a:extLst>
              </a:tr>
              <a:tr h="203200">
                <a:tc>
                  <a:txBody>
                    <a:bodyPr/>
                    <a:lstStyle/>
                    <a:p>
                      <a:pPr algn="l" fontAlgn="b"/>
                      <a:r>
                        <a:rPr lang="en-US" sz="1200" u="none" strike="noStrike">
                          <a:effectLst/>
                        </a:rPr>
                        <a:t>Male</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21.13</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78.87</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982809"/>
                  </a:ext>
                </a:extLst>
              </a:tr>
              <a:tr h="203200">
                <a:tc>
                  <a:txBody>
                    <a:bodyPr/>
                    <a:lstStyle/>
                    <a:p>
                      <a:pPr algn="l" fontAlgn="b"/>
                      <a:r>
                        <a:rPr lang="en-US" sz="1200" u="none" strike="noStrike">
                          <a:effectLst/>
                        </a:rPr>
                        <a:t>Female</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10.44</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89.56</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8510335"/>
                  </a:ext>
                </a:extLst>
              </a:tr>
              <a:tr h="203200">
                <a:tc>
                  <a:txBody>
                    <a:bodyPr/>
                    <a:lstStyle/>
                    <a:p>
                      <a:pPr algn="l" fontAlgn="b"/>
                      <a:r>
                        <a:rPr lang="en-US" sz="1200" u="none" strike="noStrike">
                          <a:effectLst/>
                        </a:rPr>
                        <a:t>Region</a:t>
                      </a:r>
                      <a:endParaRPr lang="en-US" sz="1200" b="0" i="0" u="none" strike="noStrike">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tcPr>
                </a:tc>
                <a:tc>
                  <a:txBody>
                    <a:bodyPr/>
                    <a:lstStyle/>
                    <a:p>
                      <a:pPr algn="ctr" fontAlgn="b"/>
                      <a:endParaRPr lang="en-US" sz="1200" b="0" i="0" u="none" strike="noStrike">
                        <a:effectLst/>
                        <a:latin typeface="Calibri" panose="020F0502020204030204" pitchFamily="34" charset="0"/>
                      </a:endParaRPr>
                    </a:p>
                  </a:txBody>
                  <a:tcPr marL="7620" marR="7620" marT="7620" marB="0" anchor="b"/>
                </a:tc>
                <a:tc>
                  <a:txBody>
                    <a:bodyPr/>
                    <a:lstStyle/>
                    <a:p>
                      <a:pPr algn="ctr" fontAlgn="b"/>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1586718"/>
                  </a:ext>
                </a:extLst>
              </a:tr>
              <a:tr h="203200">
                <a:tc>
                  <a:txBody>
                    <a:bodyPr/>
                    <a:lstStyle/>
                    <a:p>
                      <a:pPr algn="l" fontAlgn="b"/>
                      <a:r>
                        <a:rPr lang="en-US" sz="1200" u="none" strike="noStrike" dirty="0">
                          <a:effectLst/>
                        </a:rPr>
                        <a:t>CNY</a:t>
                      </a:r>
                      <a:endParaRPr lang="en-US" sz="1200" b="0" i="0" u="none" strike="noStrike" dirty="0">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12.05</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87.95</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6615028"/>
                  </a:ext>
                </a:extLst>
              </a:tr>
              <a:tr h="203200">
                <a:tc>
                  <a:txBody>
                    <a:bodyPr/>
                    <a:lstStyle/>
                    <a:p>
                      <a:pPr algn="l" fontAlgn="b"/>
                      <a:r>
                        <a:rPr lang="en-US" sz="1200" u="none" strike="noStrike">
                          <a:effectLst/>
                        </a:rPr>
                        <a:t>WNY</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a:effectLst/>
                        </a:rPr>
                        <a:t>5.51</a:t>
                      </a:r>
                      <a:endParaRPr lang="en-US" sz="1200" b="0" i="0" u="none" strike="noStrike">
                        <a:effectLst/>
                        <a:latin typeface="Calibri" panose="020F0502020204030204" pitchFamily="34" charset="0"/>
                      </a:endParaRPr>
                    </a:p>
                  </a:txBody>
                  <a:tcPr marL="7620" marR="7620" marT="7620" marB="0" anchor="b"/>
                </a:tc>
                <a:tc>
                  <a:txBody>
                    <a:bodyPr/>
                    <a:lstStyle/>
                    <a:p>
                      <a:pPr algn="ctr" fontAlgn="b"/>
                      <a:r>
                        <a:rPr lang="en-US" sz="1200" u="none" strike="noStrike">
                          <a:effectLst/>
                        </a:rPr>
                        <a:t>94.49</a:t>
                      </a:r>
                      <a:endParaRPr lang="en-US" sz="1200" b="0" i="0" u="none" strike="noStrike">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6747006"/>
                  </a:ext>
                </a:extLst>
              </a:tr>
              <a:tr h="203200">
                <a:tc>
                  <a:txBody>
                    <a:bodyPr/>
                    <a:lstStyle/>
                    <a:p>
                      <a:pPr algn="l" fontAlgn="b"/>
                      <a:r>
                        <a:rPr lang="en-US" sz="1200" u="none" strike="noStrike">
                          <a:effectLst/>
                        </a:rPr>
                        <a:t>NYC</a:t>
                      </a:r>
                      <a:endParaRPr lang="en-US" sz="1200" b="0" i="0" u="none" strike="noStrike">
                        <a:effectLst/>
                        <a:latin typeface="Calibri" panose="020F0502020204030204" pitchFamily="34" charset="0"/>
                      </a:endParaRPr>
                    </a:p>
                  </a:txBody>
                  <a:tcPr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22.54</a:t>
                      </a:r>
                      <a:endParaRPr lang="en-US" sz="1200" b="0" i="0" u="none" strike="noStrike">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77.46</a:t>
                      </a:r>
                      <a:endParaRPr lang="en-US" sz="1200" b="0" i="0" u="none" strike="noStrike" dirty="0">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3034100"/>
                  </a:ext>
                </a:extLst>
              </a:tr>
            </a:tbl>
          </a:graphicData>
        </a:graphic>
      </p:graphicFrame>
    </p:spTree>
    <p:extLst>
      <p:ext uri="{BB962C8B-B14F-4D97-AF65-F5344CB8AC3E}">
        <p14:creationId xmlns:p14="http://schemas.microsoft.com/office/powerpoint/2010/main" val="82782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03030"/>
      </a:dk2>
      <a:lt2>
        <a:srgbClr val="DEDEE0"/>
      </a:lt2>
      <a:accent1>
        <a:srgbClr val="B31B1B"/>
      </a:accent1>
      <a:accent2>
        <a:srgbClr val="4D4F53"/>
      </a:accent2>
      <a:accent3>
        <a:srgbClr val="A2998B"/>
      </a:accent3>
      <a:accent4>
        <a:srgbClr val="EF9595"/>
      </a:accent4>
      <a:accent5>
        <a:srgbClr val="7D7364"/>
      </a:accent5>
      <a:accent6>
        <a:srgbClr val="A8B1C4"/>
      </a:accent6>
      <a:hlink>
        <a:srgbClr val="3B4558"/>
      </a:hlink>
      <a:folHlink>
        <a:srgbClr val="596784"/>
      </a:folHlink>
    </a:clrScheme>
    <a:fontScheme name="Custom 2">
      <a:majorFont>
        <a:latin typeface="Helvetica"/>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99102808-967D-7C45-B952-F50DCD98AF33}" vid="{CF8696D2-C8CE-2B49-849F-4350B18504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48E5D017E1E4BAC6C235E437E8B81" ma:contentTypeVersion="1" ma:contentTypeDescription="Create a new document." ma:contentTypeScope="" ma:versionID="3614ce1bb16ec63bf293f189bde7aefe">
  <xsd:schema xmlns:xsd="http://www.w3.org/2001/XMLSchema" xmlns:xs="http://www.w3.org/2001/XMLSchema" xmlns:p="http://schemas.microsoft.com/office/2006/metadata/properties" xmlns:ns3="e4c1ce05-e5f0-4c81-a246-c4d1ac965303" targetNamespace="http://schemas.microsoft.com/office/2006/metadata/properties" ma:root="true" ma:fieldsID="4f49565d3251dd9cea50611ca027943f" ns3:_="">
    <xsd:import namespace="e4c1ce05-e5f0-4c81-a246-c4d1ac965303"/>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c1ce05-e5f0-4c81-a246-c4d1ac96530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111076-6C93-404C-A722-C485E711B1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c1ce05-e5f0-4c81-a246-c4d1ac9653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769373-594B-497F-B29F-9AD96F02CA37}">
  <ds:schemaRefs>
    <ds:schemaRef ds:uri="e4c1ce05-e5f0-4c81-a246-c4d1ac96530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8633</TotalTime>
  <Words>2449</Words>
  <Application>Microsoft Office PowerPoint</Application>
  <PresentationFormat>On-screen Show (16:9)</PresentationFormat>
  <Paragraphs>753</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Helvetica</vt:lpstr>
      <vt:lpstr>Times</vt:lpstr>
      <vt:lpstr>Office Theme</vt:lpstr>
      <vt:lpstr>New evidence on the magnitude of predictors of employment for youth with Autism </vt:lpstr>
      <vt:lpstr>PowerPoint Presentation</vt:lpstr>
      <vt:lpstr>Many People with ASD…</vt:lpstr>
      <vt:lpstr>Current Outcomes</vt:lpstr>
      <vt:lpstr>PowerPoint Presentation</vt:lpstr>
      <vt:lpstr>Research Question</vt:lpstr>
      <vt:lpstr>Predictors of Post-School Success</vt:lpstr>
      <vt:lpstr>Overview of the Literature</vt:lpstr>
      <vt:lpstr>NYS PROMISE</vt:lpstr>
      <vt:lpstr>Empirical Approach</vt:lpstr>
      <vt:lpstr>Results: Career Development &amp; Policy</vt:lpstr>
      <vt:lpstr>Results: Collaborative Systems</vt:lpstr>
      <vt:lpstr>Results: Student Skills</vt:lpstr>
      <vt:lpstr>Conclusions</vt:lpstr>
      <vt:lpstr>PowerPoint Presentation</vt:lpstr>
      <vt:lpstr>PowerPoint Presentation</vt:lpstr>
      <vt:lpstr>Prevalence of Predictor by ASD Status</vt:lpstr>
      <vt:lpstr>Prevalence of Predictor by ASD Status</vt:lpstr>
      <vt:lpstr>Prevalence of Predictor by ASD Status</vt:lpstr>
      <vt:lpstr>Empirical Model</vt:lpstr>
      <vt:lpstr>Why was the ASD literature lacking in 2009?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Clive D. Howard</dc:creator>
  <cp:lastModifiedBy>Hassan Enayati</cp:lastModifiedBy>
  <cp:revision>151</cp:revision>
  <dcterms:created xsi:type="dcterms:W3CDTF">2020-01-14T16:59:52Z</dcterms:created>
  <dcterms:modified xsi:type="dcterms:W3CDTF">2021-10-19T15:33:36Z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0x010100E4E48E5D017E1E4BAC6C235E437E8B81</vt:lpwstr>
  </property>
</Properties>
</file>